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6" r:id="rId5"/>
    <p:sldId id="257" r:id="rId6"/>
    <p:sldId id="259" r:id="rId7"/>
    <p:sldId id="267" r:id="rId8"/>
    <p:sldId id="268" r:id="rId9"/>
    <p:sldId id="269" r:id="rId10"/>
    <p:sldId id="270" r:id="rId11"/>
    <p:sldId id="271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FDA"/>
    <a:srgbClr val="D9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2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85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9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9561E7-8166-4DD2-8906-CF02FCF3D67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60BF-1A40-4355-8347-CDAAEAC2F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9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202" y="1175531"/>
            <a:ext cx="9404723" cy="1400530"/>
          </a:xfrm>
        </p:spPr>
        <p:txBody>
          <a:bodyPr/>
          <a:lstStyle/>
          <a:p>
            <a:r>
              <a:rPr lang="ka-GE" sz="2800" dirty="0" err="1"/>
              <a:t>ივ.ჯავახიშვილის</a:t>
            </a:r>
            <a:r>
              <a:rPr lang="ka-GE" sz="2800" dirty="0"/>
              <a:t> სახელობის თბილისის სახელმწიფო    უნივერსიტეტი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dirty="0"/>
              <a:t>ზუსტ და საბუნებისმეტყველო მეცნიერებათა ფაკულტეტის ფიზიკის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ka-GE" sz="2800" dirty="0"/>
              <a:t>მიმართულების  ბიოფიზიკის </a:t>
            </a:r>
            <a:r>
              <a:rPr lang="ka-GE" sz="2800" dirty="0" err="1"/>
              <a:t>ქვემიმართულება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95" y="3150200"/>
            <a:ext cx="8946541" cy="4195481"/>
          </a:xfrm>
        </p:spPr>
        <p:txBody>
          <a:bodyPr>
            <a:normAutofit/>
          </a:bodyPr>
          <a:lstStyle/>
          <a:p>
            <a:r>
              <a:rPr lang="ka-GE" sz="8800" dirty="0" smtClean="0"/>
              <a:t>ჰემოდინამიკა</a:t>
            </a:r>
            <a:endParaRPr lang="en-US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9" y="611166"/>
            <a:ext cx="2125152" cy="1964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1689" y="5003989"/>
            <a:ext cx="37994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a-GE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ლევან შველიძე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5805" y="4757767"/>
            <a:ext cx="460814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ka-GE" dirty="0"/>
              <a:t>ხელმძღვანელები: თამაზ </a:t>
            </a:r>
            <a:r>
              <a:rPr lang="ka-GE" dirty="0" err="1"/>
              <a:t>მძინარაშვილი</a:t>
            </a:r>
            <a:endParaRPr lang="en-US" dirty="0"/>
          </a:p>
          <a:p>
            <a:pPr algn="r"/>
            <a:r>
              <a:rPr lang="ka-GE" dirty="0"/>
              <a:t>                                         </a:t>
            </a:r>
            <a:r>
              <a:rPr lang="ka-GE" dirty="0" err="1" smtClean="0"/>
              <a:t>ფიზ.მათ.დოქტორი</a:t>
            </a:r>
            <a:r>
              <a:rPr lang="ka-GE" dirty="0" smtClean="0"/>
              <a:t> </a:t>
            </a:r>
            <a:r>
              <a:rPr lang="ka-GE" dirty="0"/>
              <a:t>პროფესორი</a:t>
            </a:r>
            <a:r>
              <a:rPr lang="ka-GE" dirty="0" smtClean="0"/>
              <a:t>.</a:t>
            </a:r>
          </a:p>
          <a:p>
            <a:pPr algn="r"/>
            <a:r>
              <a:rPr lang="ka-GE" dirty="0" err="1" smtClean="0"/>
              <a:t>ბიოლ.აკად.დოქტორი</a:t>
            </a:r>
            <a:r>
              <a:rPr lang="ka-GE" dirty="0" smtClean="0"/>
              <a:t> - მარიამ ხვედელიძე</a:t>
            </a:r>
          </a:p>
          <a:p>
            <a:pPr algn="r"/>
            <a:r>
              <a:rPr lang="ka-GE" dirty="0" err="1" smtClean="0"/>
              <a:t>ბიოლ.აკად.დოქტორი</a:t>
            </a:r>
            <a:r>
              <a:rPr lang="ka-GE" dirty="0"/>
              <a:t> </a:t>
            </a:r>
            <a:r>
              <a:rPr lang="ka-GE" dirty="0" smtClean="0"/>
              <a:t>- ნინო შენგელია</a:t>
            </a:r>
            <a:endParaRPr lang="en-US" dirty="0"/>
          </a:p>
          <a:p>
            <a:pPr algn="r"/>
            <a:r>
              <a:rPr lang="ka-GE" dirty="0"/>
              <a:t>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59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31" y="5010411"/>
            <a:ext cx="8730640" cy="1440493"/>
          </a:xfrm>
        </p:spPr>
        <p:txBody>
          <a:bodyPr/>
          <a:lstStyle/>
          <a:p>
            <a:pPr algn="ctr"/>
            <a:r>
              <a:rPr lang="ka-GE" dirty="0">
                <a:solidFill>
                  <a:srgbClr val="00B0F0"/>
                </a:solidFill>
              </a:rPr>
              <a:t>გლობულარული ცილების (იმუნოგლობულინ M (</a:t>
            </a:r>
            <a:r>
              <a:rPr lang="it-IT" dirty="0">
                <a:solidFill>
                  <a:srgbClr val="00B0F0"/>
                </a:solidFill>
              </a:rPr>
              <a:t>IgM</a:t>
            </a:r>
            <a:r>
              <a:rPr lang="ka-GE" dirty="0">
                <a:solidFill>
                  <a:srgbClr val="00B0F0"/>
                </a:solidFill>
              </a:rPr>
              <a:t>), იმუნოგლობულინ  G (</a:t>
            </a:r>
            <a:r>
              <a:rPr lang="it-IT" dirty="0">
                <a:solidFill>
                  <a:srgbClr val="00B0F0"/>
                </a:solidFill>
              </a:rPr>
              <a:t>IgG</a:t>
            </a:r>
            <a:r>
              <a:rPr lang="ka-GE" dirty="0">
                <a:solidFill>
                  <a:srgbClr val="00B0F0"/>
                </a:solidFill>
              </a:rPr>
              <a:t>) ზემოქმედება სისხლის პლაზმის სიბლანტეზე.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800" y="2440348"/>
            <a:ext cx="3401063" cy="2895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:\Documents and Settings\user\Desktop\biofizika stomatologia vano\sur\090.tif"/>
          <p:cNvPicPr>
            <a:picLocks noGrp="1"/>
          </p:cNvPicPr>
          <p:nvPr>
            <p:ph idx="1"/>
          </p:nvPr>
        </p:nvPicPr>
        <p:blipFill>
          <a:blip r:embed="rId2"/>
          <a:srcRect b="10135"/>
          <a:stretch>
            <a:fillRect/>
          </a:stretch>
        </p:blipFill>
        <p:spPr bwMode="auto">
          <a:xfrm>
            <a:off x="2070764" y="177833"/>
            <a:ext cx="8413521" cy="47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8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143" y="275571"/>
            <a:ext cx="6350695" cy="563671"/>
          </a:xfrm>
        </p:spPr>
        <p:txBody>
          <a:bodyPr/>
          <a:lstStyle/>
          <a:p>
            <a:pPr algn="ctr"/>
            <a:r>
              <a:rPr lang="ka-GE" dirty="0" smtClean="0"/>
              <a:t>კაპილარული ვისკოზიმეტრი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29" y="1114816"/>
            <a:ext cx="6338620" cy="5599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591249" y="1114816"/>
                <a:ext cx="4945222" cy="5323562"/>
              </a:xfrm>
            </p:spPr>
            <p:txBody>
              <a:bodyPr>
                <a:normAutofit/>
              </a:bodyPr>
              <a:lstStyle/>
              <a:p>
                <a:r>
                  <a:rPr lang="ka-GE" sz="2000" b="1" dirty="0" smtClean="0"/>
                  <a:t>V</a:t>
                </a:r>
                <a14:m>
                  <m:oMath xmlns:m="http://schemas.openxmlformats.org/officeDocument/2006/math">
                    <m:r>
                      <a:rPr lang="ka-GE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ka-GE" sz="2000" b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</m:num>
                      <m:den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𝟖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ka-GE" sz="2000" dirty="0"/>
                  <a:t>   ეტალონური </a:t>
                </a:r>
                <a:r>
                  <a:rPr lang="ka-GE" sz="2000" dirty="0" smtClean="0"/>
                  <a:t>სითხისთვის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ka-GE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ka-GE" sz="2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ka-GE" sz="2000" dirty="0">
                    <a:solidFill>
                      <a:srgbClr val="FFFF00"/>
                    </a:solidFill>
                  </a:rPr>
                  <a:t> ეტალონური სითხის </a:t>
                </a:r>
                <a:r>
                  <a:rPr lang="ka-GE" sz="2000" dirty="0" smtClean="0">
                    <a:solidFill>
                      <a:srgbClr val="FFFF00"/>
                    </a:solidFill>
                  </a:rPr>
                  <a:t>სიმკვრივე</a:t>
                </a:r>
              </a:p>
              <a:p>
                <a:endParaRPr lang="en-US" sz="2000" dirty="0" smtClean="0"/>
              </a:p>
              <a:p>
                <a:r>
                  <a:rPr lang="ka-GE" sz="2000" b="1" dirty="0"/>
                  <a:t>V</a:t>
                </a:r>
                <a14:m>
                  <m:oMath xmlns:m="http://schemas.openxmlformats.org/officeDocument/2006/math">
                    <m:r>
                      <a:rPr lang="ka-GE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ka-GE" sz="2000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𝐩𝐭</m:t>
                        </m:r>
                      </m:num>
                      <m:den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ka-GE" sz="2000" dirty="0"/>
                  <a:t>      </a:t>
                </a:r>
                <a:r>
                  <a:rPr lang="ka-GE" sz="2000" dirty="0" smtClean="0"/>
                  <a:t>გამოსაკვლევი სითხისთვის</a:t>
                </a:r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ρ</a:t>
                </a:r>
                <a:r>
                  <a:rPr lang="ka-GE" sz="2000" dirty="0" smtClean="0">
                    <a:solidFill>
                      <a:srgbClr val="FFFF00"/>
                    </a:solidFill>
                  </a:rPr>
                  <a:t> -    გამოსაკვლევი სითხის სიმკვრივე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ka-GE" sz="2000" b="1" i="1"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ka-GE" sz="20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000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ka-GE" sz="2000" b="1" i="1">
                            <a:latin typeface="Cambria Math" panose="02040503050406030204" pitchFamily="18" charset="0"/>
                          </a:rPr>
                          <m:t>𝐩𝐭</m:t>
                        </m:r>
                      </m:num>
                      <m:den>
                        <m:r>
                          <a:rPr lang="ka-GE" sz="2000" b="1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ka-GE" sz="20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ka-GE" sz="2000" dirty="0" smtClean="0"/>
                  <a:t>  სიბლანტე </a:t>
                </a:r>
              </a:p>
              <a:p>
                <a:endParaRPr lang="en-US" sz="2000" dirty="0"/>
              </a:p>
              <a:p>
                <a:r>
                  <a:rPr lang="en-US" sz="2400" b="1" dirty="0"/>
                  <a:t>η</a:t>
                </a:r>
                <a:r>
                  <a:rPr lang="ka-GE" sz="24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𝐭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𝛒</m:t>
                        </m:r>
                        <m:r>
                          <a:rPr lang="ka-GE" sz="2400" b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𝛒</m:t>
                            </m:r>
                            <m:r>
                              <a:rPr lang="ka-GE" sz="24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591249" y="1114816"/>
                <a:ext cx="4945222" cy="5323562"/>
              </a:xfrm>
              <a:blipFill rotWithShape="0">
                <a:blip r:embed="rId3"/>
                <a:stretch>
                  <a:fillRect l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4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4685" y="250521"/>
            <a:ext cx="7590773" cy="713984"/>
          </a:xfrm>
        </p:spPr>
        <p:txBody>
          <a:bodyPr/>
          <a:lstStyle/>
          <a:p>
            <a:pPr algn="ctr"/>
            <a:r>
              <a:rPr lang="ka-GE" dirty="0" smtClean="0"/>
              <a:t>ჰესის ვისკოზიმეტრი</a:t>
            </a:r>
            <a:endParaRPr lang="en-US" dirty="0"/>
          </a:p>
        </p:txBody>
      </p:sp>
      <p:pic>
        <p:nvPicPr>
          <p:cNvPr id="4" name="Рисунок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129"/>
            <a:ext cx="6951944" cy="55928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255396" y="1265129"/>
                <a:ext cx="4819694" cy="5592871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ka-GE" sz="2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წყლისათვის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a-GE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ka-GE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sub>
                    </m:sSub>
                    <m:r>
                      <a:rPr lang="ka-GE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a-GE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ka-GE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b>
                        </m:sSub>
                      </m:num>
                      <m:den>
                        <m:r>
                          <a:rPr lang="ka-GE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𝛈</m:t>
                            </m:r>
                          </m:e>
                          <m:sub>
                            <m:r>
                              <a:rPr lang="ka-GE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𝐨</m:t>
                            </m:r>
                          </m:sub>
                        </m:sSub>
                        <m:r>
                          <a:rPr lang="ka-GE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ka-GE" dirty="0" smtClean="0"/>
              </a:p>
              <a:p>
                <a:endParaRPr lang="ka-GE" dirty="0"/>
              </a:p>
              <a:p>
                <a:r>
                  <a:rPr lang="ka-GE" sz="2400" dirty="0"/>
                  <a:t>სისხლისთვის       </a:t>
                </a:r>
                <a14:m>
                  <m:oMath xmlns:m="http://schemas.openxmlformats.org/officeDocument/2006/math">
                    <m:r>
                      <a:rPr lang="ka-GE" sz="24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ka-GE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𝛑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ka-GE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ka-GE" sz="2400" b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𝐩</m:t>
                        </m:r>
                      </m:num>
                      <m:den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𝛈</m:t>
                        </m:r>
                        <m:r>
                          <a:rPr lang="ka-GE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ka-GE" dirty="0" smtClean="0"/>
              </a:p>
              <a:p>
                <a:r>
                  <a:rPr lang="ka-GE" dirty="0" smtClean="0"/>
                  <a:t>  </a:t>
                </a:r>
                <a14:m>
                  <m:oMath xmlns:m="http://schemas.openxmlformats.org/officeDocument/2006/math">
                    <m:r>
                      <a:rPr lang="ka-GE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ka-GE" sz="24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ka-GE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ka-GE" sz="2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sub>
                        </m:sSub>
                      </m:num>
                      <m:den>
                        <m:r>
                          <a:rPr lang="ka-GE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ka-GE" sz="2400" dirty="0" smtClean="0"/>
                  <a:t>   </a:t>
                </a:r>
              </a:p>
              <a:p>
                <a:r>
                  <a:rPr lang="ka-GE" sz="2400" dirty="0" smtClean="0"/>
                  <a:t>სადაც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a-GE" sz="240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ka-GE" sz="24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ka-GE" sz="2400" dirty="0"/>
                  <a:t>წყლის სიბლანტეა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ka-GE" sz="24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ka-GE" sz="2400" dirty="0"/>
                  <a:t> და </a:t>
                </a:r>
                <a14:m>
                  <m:oMath xmlns:m="http://schemas.openxmlformats.org/officeDocument/2006/math">
                    <m:r>
                      <a:rPr lang="ka-GE" sz="24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ka-GE" sz="2400" dirty="0"/>
                  <a:t> წყლის და სისხლის </a:t>
                </a:r>
                <a:r>
                  <a:rPr lang="ka-GE" sz="2400" dirty="0" smtClean="0"/>
                  <a:t>მოცულობაა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ka-GE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ka-GE" sz="240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ka-G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a-GE" sz="2400" dirty="0" smtClean="0"/>
              </a:p>
              <a:p>
                <a:r>
                  <a:rPr lang="ka-GE" sz="24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ka-GE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ka-G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ka-GE" sz="2400" i="1">
                        <a:latin typeface="Cambria Math" panose="02040503050406030204" pitchFamily="18" charset="0"/>
                      </a:rPr>
                      <m:t>𝑆𝑋</m:t>
                    </m:r>
                  </m:oMath>
                </a14:m>
                <a:r>
                  <a:rPr lang="ka-GE" sz="2400" dirty="0"/>
                  <a:t> </a:t>
                </a:r>
                <a:endParaRPr lang="ka-GE" sz="2400" dirty="0" smtClean="0"/>
              </a:p>
              <a:p>
                <a:endParaRPr lang="ka-GE" sz="2400" dirty="0"/>
              </a:p>
              <a:p>
                <a14:m>
                  <m:oMath xmlns:m="http://schemas.openxmlformats.org/officeDocument/2006/math">
                    <m:r>
                      <a:rPr lang="ka-GE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𝛈</m:t>
                    </m:r>
                  </m:oMath>
                </a14:m>
                <a:r>
                  <a:rPr lang="ka-GE" sz="2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a-GE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𝛈</m:t>
                        </m:r>
                      </m:e>
                      <m:sub>
                        <m:r>
                          <a:rPr lang="ka-GE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𝐨</m:t>
                        </m:r>
                      </m:sub>
                    </m:sSub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ka-GE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255396" y="1265129"/>
                <a:ext cx="4819694" cy="5592871"/>
              </a:xfrm>
              <a:blipFill rotWithShape="0">
                <a:blip r:embed="rId3"/>
                <a:stretch>
                  <a:fillRect l="-1643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2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82" y="2052638"/>
            <a:ext cx="516072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რესპუბლიკა ბანკი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605307"/>
            <a:ext cx="9903854" cy="60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5249"/>
          </a:xfrm>
        </p:spPr>
        <p:txBody>
          <a:bodyPr/>
          <a:lstStyle/>
          <a:p>
            <a:pPr algn="ctr"/>
            <a:r>
              <a:rPr lang="ka-GE" sz="2400" dirty="0">
                <a:solidFill>
                  <a:schemeClr val="bg1"/>
                </a:solidFill>
              </a:rPr>
              <a:t>ჰემოდინამიკა ბიომექანიკის ის ნაწილია, რომელიც შეისწავლის სისხლის მოძრაობას სისხლძარღვთა სისტემაში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AstraZeneca, Sanguina to develop app for bloodless blood testing |  FierceBiot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" y="1427967"/>
            <a:ext cx="10922696" cy="51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8" y="1952430"/>
            <a:ext cx="9432099" cy="419576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93476"/>
              </p:ext>
            </p:extLst>
          </p:nvPr>
        </p:nvGraphicFramePr>
        <p:xfrm>
          <a:off x="901874" y="719666"/>
          <a:ext cx="9269260" cy="103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9260"/>
              </a:tblGrid>
              <a:tr h="1033978">
                <a:tc>
                  <a:txBody>
                    <a:bodyPr/>
                    <a:lstStyle/>
                    <a:p>
                      <a:r>
                        <a:rPr lang="ka-GE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სისხლი წარმოადგენს თხევად ქსოვილს, რომელიც ასრულებს სხვადასხვა სატრანსპორტო დამაკავშირებელ ფუნქციას, რათა უზრუნველყოს სხეულის სხვა ქსოვილების ფუნქციონირება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20009"/>
              </p:ext>
            </p:extLst>
          </p:nvPr>
        </p:nvGraphicFramePr>
        <p:xfrm>
          <a:off x="2456494" y="6025018"/>
          <a:ext cx="8128000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/>
              </a:tblGrid>
              <a:tr h="592829">
                <a:tc>
                  <a:txBody>
                    <a:bodyPr/>
                    <a:lstStyle/>
                    <a:p>
                      <a:r>
                        <a:rPr lang="ka-GE" sz="1800" kern="1200" dirty="0" smtClean="0">
                          <a:effectLst/>
                        </a:rPr>
                        <a:t>სისხლის სიბლანტე – ეს არის სისხლის უნარი, იმოძრაოს სისხლძარღვთა სისტემაში.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0093"/>
          </a:xfrm>
        </p:spPr>
        <p:txBody>
          <a:bodyPr/>
          <a:lstStyle/>
          <a:p>
            <a:r>
              <a:rPr lang="ka-GE" sz="3200" u="sng" dirty="0" smtClean="0">
                <a:solidFill>
                  <a:srgbClr val="FF0000"/>
                </a:solidFill>
              </a:rPr>
              <a:t>ტურბულენტური და ლამინარული დინება 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Laminar vs. Turbulent F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52624"/>
            <a:ext cx="9261977" cy="4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71223"/>
            <a:ext cx="9838386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5628" y="2027160"/>
                <a:ext cx="8946541" cy="4195481"/>
              </a:xfrm>
            </p:spPr>
            <p:txBody>
              <a:bodyPr/>
              <a:lstStyle/>
              <a:p>
                <a:pPr marL="400050" lvl="1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𝐅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𝛈</m:t>
                    </m:r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𝐒</m:t>
                    </m:r>
                    <m:f>
                      <m:fPr>
                        <m:ctrlP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3200" b="1" i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𝐡</m:t>
                        </m:r>
                      </m:den>
                    </m:f>
                    <m:r>
                      <a:rPr lang="ka-GE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ka-GE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𝛈</m:t>
                    </m:r>
                  </m:oMath>
                </a14:m>
                <a:r>
                  <a:rPr lang="ka-GE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ეწოდება შინაგანი ხახუნის კოეფიციენტი ანუ სიბლანტე</a:t>
                </a:r>
              </a:p>
              <a:p>
                <a:pPr marL="114300" lvl="1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ka-GE" sz="32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lvl="1" indent="0">
                  <a:lnSpc>
                    <a:spcPct val="115000"/>
                  </a:lnSpc>
                  <a:spcBef>
                    <a:spcPts val="0"/>
                  </a:spcBef>
                  <a:buNone/>
                </a:pPr>
                <a:endParaRPr lang="ka-GE" sz="3200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>
                  <a:lnSpc>
                    <a:spcPct val="11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ka-GE" sz="32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ka-GE" sz="32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a-GE" sz="32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ka-GE" sz="32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a-GE" sz="32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ka-GE" sz="32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e>
                    </m:d>
                  </m:oMath>
                </a14:m>
                <a:r>
                  <a:rPr lang="ka-GE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 </a:t>
                </a:r>
                <a:r>
                  <a:rPr lang="ka-GE" sz="32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ფორმულა გვიჩვენებს ხახუნის ძალის </a:t>
                </a:r>
                <a:r>
                  <a:rPr lang="ka-GE" sz="3200" dirty="0" smtClean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მოდულს </a:t>
                </a:r>
                <a:endParaRPr lang="en-US" sz="3200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  <a:p>
                <a:pPr marL="400050" lvl="1">
                  <a:lnSpc>
                    <a:spcPct val="115000"/>
                  </a:lnSpc>
                  <a:spcBef>
                    <a:spcPts val="0"/>
                  </a:spcBef>
                </a:pP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628" y="2027160"/>
                <a:ext cx="8946541" cy="419548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sz="2800" dirty="0">
                <a:solidFill>
                  <a:schemeClr val="tx1"/>
                </a:solidFill>
              </a:rPr>
              <a:t>პუაზელმა დაადგინა, რომ მოცულობა V დამოიკიდებულია მილისა და სითხის სიბლანტის მახასიათებლებზე შემდეგ ნაირად 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a-GE" sz="4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ka-GE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ka-GE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ka-GE" sz="4800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sz="4800" dirty="0"/>
              </a:p>
              <a:p>
                <a:endParaRPr lang="ka-GE" dirty="0" smtClean="0"/>
              </a:p>
              <a:p>
                <a:endParaRPr lang="ka-GE" dirty="0"/>
              </a:p>
              <a:p>
                <a14:m>
                  <m:oMath xmlns:m="http://schemas.openxmlformats.org/officeDocument/2006/math">
                    <m:r>
                      <a:rPr lang="ka-GE" sz="5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ka-GE" sz="5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ka-GE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</m:sub>
                        </m:sSub>
                        <m:sSub>
                          <m:sSubPr>
                            <m:ctrlPr>
                              <a:rPr lang="en-US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ka-GE" sz="5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ka-GE" sz="5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endParaRPr lang="en-US" sz="5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654495" y="2514600"/>
                <a:ext cx="5205571" cy="3741738"/>
              </a:xfrm>
            </p:spPr>
            <p:txBody>
              <a:bodyPr>
                <a:norm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4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ka-GE" sz="4400" dirty="0" smtClean="0"/>
                  <a:t>   სიდიდეს </a:t>
                </a:r>
                <a:r>
                  <a:rPr lang="ka-GE" sz="4400" dirty="0"/>
                  <a:t>უწოდებენ ჰიდარვლიკურ  წინაღობას .</a:t>
                </a:r>
                <a:endParaRPr lang="en-US" sz="4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654495" y="2514600"/>
                <a:ext cx="5205571" cy="3741738"/>
              </a:xfrm>
              <a:blipFill rotWithShape="0">
                <a:blip r:embed="rId3"/>
                <a:stretch>
                  <a:fillRect r="-9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3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73101" y="211373"/>
            <a:ext cx="3401064" cy="691019"/>
          </a:xfrm>
        </p:spPr>
        <p:txBody>
          <a:bodyPr/>
          <a:lstStyle/>
          <a:p>
            <a:pPr algn="ctr"/>
            <a:r>
              <a:rPr lang="ka-GE" sz="3200" dirty="0" smtClean="0">
                <a:solidFill>
                  <a:srgbClr val="C00000"/>
                </a:solidFill>
              </a:rPr>
              <a:t>სტოქსის კანონი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3873101" y="1095505"/>
                <a:ext cx="5195997" cy="3274512"/>
              </a:xfrm>
            </p:spPr>
            <p:txBody>
              <a:bodyPr/>
              <a:lstStyle/>
              <a:p>
                <a:r>
                  <a:rPr lang="ka-GE" dirty="0"/>
                  <a:t>სფერული სხეულის მოძრაობის შემთხვევაში, სტოქსის კანონის თანახმად შინაგანი ხახუნის ძალა </a:t>
                </a:r>
                <a:r>
                  <a:rPr lang="ka-GE" dirty="0" smtClean="0"/>
                  <a:t>იქნება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r>
                  <a:rPr lang="ka-GE" dirty="0"/>
                  <a:t>სადაც</a:t>
                </a:r>
                <a:r>
                  <a:rPr lang="en-US" dirty="0"/>
                  <a:t>V </a:t>
                </a:r>
                <a:r>
                  <a:rPr lang="ka-GE" dirty="0"/>
                  <a:t>სხეულის მოძრაობის სიჩქარეა ,</a:t>
                </a:r>
                <a:endParaRPr lang="en-US" dirty="0"/>
              </a:p>
              <a:p>
                <a:r>
                  <a:rPr lang="en-US" dirty="0"/>
                  <a:t>r - </a:t>
                </a:r>
                <a:r>
                  <a:rPr lang="ka-GE" dirty="0"/>
                  <a:t>მისი რადიუსი,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ka-GE" dirty="0"/>
                  <a:t> - სითხის სიბლანტე.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3101" y="1095505"/>
                <a:ext cx="5195997" cy="3274512"/>
              </a:xfrm>
              <a:blipFill rotWithShape="0">
                <a:blip r:embed="rId2"/>
                <a:stretch>
                  <a:fillRect l="-469"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7274165" y="3473101"/>
                <a:ext cx="3401063" cy="2895599"/>
              </a:xfrm>
            </p:spPr>
            <p:txBody>
              <a:bodyPr/>
              <a:lstStyle/>
              <a:p>
                <a:r>
                  <a:rPr lang="ka-GE" sz="2000" dirty="0" smtClean="0">
                    <a:solidFill>
                      <a:srgbClr val="FFFF00"/>
                    </a:solidFill>
                  </a:rPr>
                  <a:t>ვერტიკალურ მილში ჩასხმულ ბლანტ სითხეში ბურთულას ვარდნის სიჩქარე გამოივლება ფორმულით</a:t>
                </a:r>
              </a:p>
              <a:p>
                <a:r>
                  <a:rPr lang="ka-GE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a-GE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ka-GE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სხ</m:t>
                            </m:r>
                          </m:sub>
                        </m:sSub>
                        <m:r>
                          <a:rPr lang="ka-GE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სით</m:t>
                            </m:r>
                          </m:sub>
                        </m:sSub>
                        <m:r>
                          <a:rPr lang="ka-GE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ka-GE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ka-GE" sz="28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a:rPr lang="ka-GE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ka-GE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7274165" y="3473101"/>
                <a:ext cx="3401063" cy="2895599"/>
              </a:xfrm>
              <a:blipFill rotWithShape="0">
                <a:blip r:embed="rId3"/>
                <a:stretch>
                  <a:fillRect l="-1792" t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utoShape 2" descr="Terminal fall velocity: the legacy of Stokes from the perspective of  fluvial hydraulics | Proceedings of the Royal Society A: Mathematical,  Physical and Engineering Sciences"/>
          <p:cNvSpPr>
            <a:spLocks noChangeAspect="1" noChangeArrowheads="1"/>
          </p:cNvSpPr>
          <p:nvPr/>
        </p:nvSpPr>
        <p:spPr bwMode="auto">
          <a:xfrm>
            <a:off x="8592855" y="1941535"/>
            <a:ext cx="3144033" cy="26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1" y="1091850"/>
            <a:ext cx="3771900" cy="53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73" y="-30273"/>
            <a:ext cx="3870542" cy="769307"/>
          </a:xfrm>
        </p:spPr>
        <p:txBody>
          <a:bodyPr/>
          <a:lstStyle/>
          <a:p>
            <a:r>
              <a:rPr lang="ka-GE" sz="2800" dirty="0" smtClean="0">
                <a:solidFill>
                  <a:srgbClr val="FF0000"/>
                </a:solidFill>
              </a:rPr>
              <a:t>რეინოლდსის რიცხვი 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7682" y="475987"/>
                <a:ext cx="4709568" cy="59498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ka-GE" b="1" i="1" u="sng" dirty="0">
                    <a:solidFill>
                      <a:srgbClr val="FFFF00"/>
                    </a:solidFill>
                  </a:rPr>
                  <a:t>რეინოლდსის  რიცხვი  </a:t>
                </a:r>
                <a:r>
                  <a:rPr lang="ka-GE" i="1" u="sng" dirty="0" smtClean="0">
                    <a:solidFill>
                      <a:srgbClr val="FFFF00"/>
                    </a:solidFill>
                  </a:rPr>
                  <a:t>ჰიდროდინამიკაში</a:t>
                </a:r>
                <a:r>
                  <a:rPr lang="ka-GE" i="1" u="sng" dirty="0">
                    <a:solidFill>
                      <a:srgbClr val="FFFF00"/>
                    </a:solidFill>
                  </a:rPr>
                  <a:t>  არის  უგანზომილებო  რიცხვი, რომელიც ახასიათებს  ინერციული ძალის  ფარდობას სიბლანტის </a:t>
                </a:r>
                <a:r>
                  <a:rPr lang="ka-GE" i="1" u="sng" dirty="0" smtClean="0">
                    <a:solidFill>
                      <a:srgbClr val="FFFF00"/>
                    </a:solidFill>
                  </a:rPr>
                  <a:t>ძალასთან</a:t>
                </a:r>
                <a:r>
                  <a:rPr lang="ka-GE" i="1" u="sng" dirty="0">
                    <a:solidFill>
                      <a:srgbClr val="FFFF00"/>
                    </a:solidFill>
                  </a:rPr>
                  <a:t> და შესაბამისად ახასიათებს სითხის კონკრეტული დინებისათვის, ამ ორი ძალის ფარდობით </a:t>
                </a:r>
                <a:r>
                  <a:rPr lang="ka-GE" i="1" u="sng" dirty="0" smtClean="0">
                    <a:solidFill>
                      <a:srgbClr val="FFFF00"/>
                    </a:solidFill>
                  </a:rPr>
                  <a:t>მნიშვნელობას</a:t>
                </a:r>
              </a:p>
              <a:p>
                <a:endParaRPr lang="ka-G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ka-GE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𝑉𝑟</m:t>
                          </m:r>
                        </m:num>
                        <m:den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ka-GE" sz="3600" dirty="0" smtClean="0"/>
              </a:p>
              <a:p>
                <a:r>
                  <a:rPr lang="ka-GE" sz="3500" dirty="0"/>
                  <a:t>ν=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3500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ka-GE" sz="3500" i="1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ka-GE" sz="3500" dirty="0" smtClean="0"/>
                  <a:t> </a:t>
                </a:r>
              </a:p>
              <a:p>
                <a:r>
                  <a:rPr lang="ka-GE" sz="3500" dirty="0" smtClean="0"/>
                  <a:t>კინემატიკური </a:t>
                </a:r>
              </a:p>
              <a:p>
                <a:r>
                  <a:rPr lang="ka-GE" sz="3500" dirty="0" smtClean="0"/>
                  <a:t>სიბლანტე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ka-GE" sz="3600" i="1">
                              <a:latin typeface="Cambria Math" panose="02040503050406030204" pitchFamily="18" charset="0"/>
                            </a:rPr>
                            <m:t>=</m:t>
                          </m:r>
                        </m:sub>
                      </m:sSub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a-GE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ka-GE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ka-GE" sz="3600">
                              <a:latin typeface="Cambria Math" panose="02040503050406030204" pitchFamily="18" charset="0"/>
                            </a:rPr>
                            <m:t>ν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ka-GE" sz="3500" dirty="0" smtClean="0"/>
              </a:p>
              <a:p>
                <a:endParaRPr lang="ka-GE" sz="3500" dirty="0" smtClean="0"/>
              </a:p>
              <a:p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7682" y="475987"/>
                <a:ext cx="4709568" cy="5949863"/>
              </a:xfrm>
              <a:blipFill rotWithShape="0">
                <a:blip r:embed="rId2"/>
                <a:stretch>
                  <a:fillRect l="-3752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7250" y="1002083"/>
            <a:ext cx="7102476" cy="542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1183</TotalTime>
  <Words>173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Sylfaen</vt:lpstr>
      <vt:lpstr>Times New Roman</vt:lpstr>
      <vt:lpstr>Wingdings 3</vt:lpstr>
      <vt:lpstr>Ion</vt:lpstr>
      <vt:lpstr>ივ.ჯავახიშვილის სახელობის თბილისის სახელმწიფო    უნივერსიტეტი ზუსტ და საბუნებისმეტყველო მეცნიერებათა ფაკულტეტის ფიზიკის მიმართულების  ბიოფიზიკის ქვემიმართულება </vt:lpstr>
      <vt:lpstr>ჰემოდინამიკა ბიომექანიკის ის ნაწილია, რომელიც შეისწავლის სისხლის მოძრაობას სისხლძარღვთა სისტემაში</vt:lpstr>
      <vt:lpstr>PowerPoint Presentation</vt:lpstr>
      <vt:lpstr>ტურბულენტური და ლამინარული დინება </vt:lpstr>
      <vt:lpstr>PowerPoint Presentation</vt:lpstr>
      <vt:lpstr>PowerPoint Presentation</vt:lpstr>
      <vt:lpstr>პუაზელმა დაადგინა, რომ მოცულობა V დამოიკიდებულია მილისა და სითხის სიბლანტის მახასიათებლებზე შემდეგ ნაირად  </vt:lpstr>
      <vt:lpstr>სტოქსის კანონი </vt:lpstr>
      <vt:lpstr>რეინოლდსის რიცხვი </vt:lpstr>
      <vt:lpstr>გლობულარული ცილების (იმუნოგლობულინ M (IgM), იმუნოგლობულინ  G (IgG) ზემოქმედება სისხლის პლაზმის სიბლანტეზე. </vt:lpstr>
      <vt:lpstr>კაპილარული ვისკოზიმეტრი</vt:lpstr>
      <vt:lpstr>ჰესის ვისკოზიმეტრი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levani shvelidze</dc:creator>
  <cp:lastModifiedBy>User</cp:lastModifiedBy>
  <cp:revision>20</cp:revision>
  <dcterms:created xsi:type="dcterms:W3CDTF">2021-06-25T18:32:36Z</dcterms:created>
  <dcterms:modified xsi:type="dcterms:W3CDTF">2021-07-05T07:21:43Z</dcterms:modified>
</cp:coreProperties>
</file>