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69" r:id="rId4"/>
    <p:sldId id="261" r:id="rId5"/>
    <p:sldId id="296" r:id="rId6"/>
    <p:sldId id="277" r:id="rId7"/>
    <p:sldId id="263" r:id="rId8"/>
    <p:sldId id="264" r:id="rId9"/>
    <p:sldId id="267" r:id="rId10"/>
    <p:sldId id="268" r:id="rId11"/>
    <p:sldId id="290" r:id="rId12"/>
    <p:sldId id="279" r:id="rId13"/>
    <p:sldId id="272" r:id="rId14"/>
    <p:sldId id="273" r:id="rId15"/>
    <p:sldId id="295" r:id="rId16"/>
  </p:sldIdLst>
  <p:sldSz cx="9144000" cy="5143500" type="screen16x9"/>
  <p:notesSz cx="6858000" cy="9144000"/>
  <p:embeddedFontLst>
    <p:embeddedFont>
      <p:font typeface="Amatic SC" pitchFamily="2" charset="-79"/>
      <p:regular r:id="rId18"/>
      <p:bold r:id="rId19"/>
    </p:embeddedFont>
    <p:embeddedFont>
      <p:font typeface="Nunito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783842-8F8A-472B-A6D1-50C4D95656BF}">
  <a:tblStyle styleId="{1D783842-8F8A-472B-A6D1-50C4D95656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AE5276-7758-4A38-8905-6FA3DC8E0E1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 snapToObjects="1">
      <p:cViewPr varScale="1">
        <p:scale>
          <a:sx n="148" d="100"/>
          <a:sy n="148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c23619324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c23619324a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36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308780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ka-GE" sz="4400" dirty="0"/>
              <a:t>რეალურ დროში სასაუბრო </a:t>
            </a:r>
            <a:r>
              <a:rPr lang="ka-GE" sz="3600" dirty="0"/>
              <a:t>პროგრამა</a:t>
            </a:r>
            <a:r>
              <a:rPr lang="ka-GE" sz="4400" dirty="0"/>
              <a:t> </a:t>
            </a:r>
            <a:r>
              <a:rPr lang="ka-GE" sz="4400" dirty="0">
                <a:ea typeface="Ayuthaya" pitchFamily="2" charset="-34"/>
                <a:cs typeface="Ayuthaya" pitchFamily="2" charset="-34"/>
              </a:rPr>
              <a:t>– </a:t>
            </a:r>
            <a:r>
              <a:rPr lang="en-US" sz="44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CH10</a:t>
            </a:r>
            <a:endParaRPr sz="44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B9B735-F468-444A-BB48-D14FAE0D18EA}"/>
              </a:ext>
            </a:extLst>
          </p:cNvPr>
          <p:cNvSpPr txBox="1"/>
          <p:nvPr/>
        </p:nvSpPr>
        <p:spPr>
          <a:xfrm>
            <a:off x="2587874" y="3278038"/>
            <a:ext cx="39681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ირაკლი სართანია, შალვა ქუშაშვილი, თენგო ჩიგოგიძე, გიორგი ჯოხაძე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ემოჯი/გიფების გაგზავნა</a:t>
            </a:r>
            <a:endParaRPr dirty="0"/>
          </a:p>
        </p:txBody>
      </p:sp>
      <p:sp>
        <p:nvSpPr>
          <p:cNvPr id="6" name="Google Shape;752;p51">
            <a:extLst>
              <a:ext uri="{FF2B5EF4-FFF2-40B4-BE49-F238E27FC236}">
                <a16:creationId xmlns:a16="http://schemas.microsoft.com/office/drawing/2014/main" id="{DB33975C-AFE9-104B-AC22-E1505192A3E3}"/>
              </a:ext>
            </a:extLst>
          </p:cNvPr>
          <p:cNvSpPr>
            <a:spLocks noChangeAspect="1"/>
          </p:cNvSpPr>
          <p:nvPr/>
        </p:nvSpPr>
        <p:spPr>
          <a:xfrm>
            <a:off x="7743090" y="3752491"/>
            <a:ext cx="999782" cy="100584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208457396_519974425888690_6197821930806505699_n">
            <a:extLst>
              <a:ext uri="{FF2B5EF4-FFF2-40B4-BE49-F238E27FC236}">
                <a16:creationId xmlns:a16="http://schemas.microsoft.com/office/drawing/2014/main" id="{54F40602-6EEB-1740-9ACE-526AD43B4B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82" y="1398198"/>
            <a:ext cx="25781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HaKKo\AppData\Local\Microsoft\Windows\INetCache\Content.Word\207250138_354959989317873_6992448163043828682_n.png">
            <a:extLst>
              <a:ext uri="{FF2B5EF4-FFF2-40B4-BE49-F238E27FC236}">
                <a16:creationId xmlns:a16="http://schemas.microsoft.com/office/drawing/2014/main" id="{836E6D94-D167-354B-9EA5-2E1D5B3D1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828" y="1756784"/>
            <a:ext cx="3552627" cy="2216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ფაილების გაგზავნა</a:t>
            </a:r>
            <a:endParaRPr dirty="0"/>
          </a:p>
        </p:txBody>
      </p:sp>
      <p:sp>
        <p:nvSpPr>
          <p:cNvPr id="697" name="Google Shape;697;p4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Google Shape;705;p50">
            <a:extLst>
              <a:ext uri="{FF2B5EF4-FFF2-40B4-BE49-F238E27FC236}">
                <a16:creationId xmlns:a16="http://schemas.microsoft.com/office/drawing/2014/main" id="{0CF65219-BBE1-974D-8EFA-EBE0DAA86D8C}"/>
              </a:ext>
            </a:extLst>
          </p:cNvPr>
          <p:cNvSpPr>
            <a:spLocks noChangeAspect="1"/>
          </p:cNvSpPr>
          <p:nvPr/>
        </p:nvSpPr>
        <p:spPr>
          <a:xfrm>
            <a:off x="7582252" y="3778976"/>
            <a:ext cx="1026226" cy="914400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207914712_170162395130432_1929183589277122180_n">
            <a:extLst>
              <a:ext uri="{FF2B5EF4-FFF2-40B4-BE49-F238E27FC236}">
                <a16:creationId xmlns:a16="http://schemas.microsoft.com/office/drawing/2014/main" id="{EB93BE0D-AD96-D84E-81E7-569D48474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81" y="1451250"/>
            <a:ext cx="4382208" cy="274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205496887_340887777618790_6966212617224161318_n">
            <a:extLst>
              <a:ext uri="{FF2B5EF4-FFF2-40B4-BE49-F238E27FC236}">
                <a16:creationId xmlns:a16="http://schemas.microsoft.com/office/drawing/2014/main" id="{56ED3FC5-79F5-C043-B713-9FEF2A6EE5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10" y="3105150"/>
            <a:ext cx="8128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ფავორიტი ჯგუფის მონიშვნა</a:t>
            </a:r>
            <a:endParaRPr dirty="0"/>
          </a:p>
        </p:txBody>
      </p:sp>
      <p:sp>
        <p:nvSpPr>
          <p:cNvPr id="421" name="Google Shape;421;p38"/>
          <p:cNvSpPr>
            <a:spLocks noChangeAspect="1"/>
          </p:cNvSpPr>
          <p:nvPr/>
        </p:nvSpPr>
        <p:spPr>
          <a:xfrm rot="487996">
            <a:off x="7582925" y="3754981"/>
            <a:ext cx="1034154" cy="914400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ფავორიტ2">
            <a:extLst>
              <a:ext uri="{FF2B5EF4-FFF2-40B4-BE49-F238E27FC236}">
                <a16:creationId xmlns:a16="http://schemas.microsoft.com/office/drawing/2014/main" id="{DFA9FBFD-392B-D542-979D-61CF82BCA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5" y="2300735"/>
            <a:ext cx="3574278" cy="93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ფავორიტ">
            <a:extLst>
              <a:ext uri="{FF2B5EF4-FFF2-40B4-BE49-F238E27FC236}">
                <a16:creationId xmlns:a16="http://schemas.microsoft.com/office/drawing/2014/main" id="{F31502E6-54D3-F542-B8BD-F7EE2103A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19" y="2363756"/>
            <a:ext cx="2632932" cy="80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მიმოწერის ფილტრაცია</a:t>
            </a:r>
            <a:endParaRPr dirty="0"/>
          </a:p>
        </p:txBody>
      </p:sp>
      <p:sp>
        <p:nvSpPr>
          <p:cNvPr id="14" name="Google Shape;258;p23">
            <a:extLst>
              <a:ext uri="{FF2B5EF4-FFF2-40B4-BE49-F238E27FC236}">
                <a16:creationId xmlns:a16="http://schemas.microsoft.com/office/drawing/2014/main" id="{5BBABADB-1677-0E47-9123-D852BC8AD2C5}"/>
              </a:ext>
            </a:extLst>
          </p:cNvPr>
          <p:cNvSpPr>
            <a:spLocks noChangeAspect="1"/>
          </p:cNvSpPr>
          <p:nvPr/>
        </p:nvSpPr>
        <p:spPr>
          <a:xfrm rot="864908">
            <a:off x="7812040" y="3752830"/>
            <a:ext cx="866619" cy="1097280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 descr="208407826_206786321339342_6140865233688187834_n">
            <a:extLst>
              <a:ext uri="{FF2B5EF4-FFF2-40B4-BE49-F238E27FC236}">
                <a16:creationId xmlns:a16="http://schemas.microsoft.com/office/drawing/2014/main" id="{335001F9-5518-3C47-8113-525385C6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15" y="2096219"/>
            <a:ext cx="4250613" cy="147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706659" y="683600"/>
            <a:ext cx="7389357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გამოყენებული ტექნოლოგიები</a:t>
            </a:r>
            <a:endParaRPr dirty="0"/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1"/>
          </p:nvPr>
        </p:nvSpPr>
        <p:spPr>
          <a:xfrm>
            <a:off x="1038158" y="1506350"/>
            <a:ext cx="2001900" cy="13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Front-end</a:t>
            </a:r>
            <a:endParaRPr b="1" dirty="0"/>
          </a:p>
        </p:txBody>
      </p:sp>
      <p:sp>
        <p:nvSpPr>
          <p:cNvPr id="355" name="Google Shape;355;p32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13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Back-end</a:t>
            </a:r>
            <a:endParaRPr b="1" dirty="0"/>
          </a:p>
        </p:txBody>
      </p:sp>
      <p:sp>
        <p:nvSpPr>
          <p:cNvPr id="356" name="Google Shape;356;p32"/>
          <p:cNvSpPr txBox="1">
            <a:spLocks noGrp="1"/>
          </p:cNvSpPr>
          <p:nvPr>
            <p:ph type="body" idx="3"/>
          </p:nvPr>
        </p:nvSpPr>
        <p:spPr>
          <a:xfrm>
            <a:off x="5612600" y="1506350"/>
            <a:ext cx="2001900" cy="134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Database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633761-A49D-8344-9757-1A28B23D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02" y="1855772"/>
            <a:ext cx="1990356" cy="1990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89797-ED7C-874A-B340-67CB6EA25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840" y="2027990"/>
            <a:ext cx="1762994" cy="1645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89F72-4886-A940-80BA-B9065D685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286" y="2133014"/>
            <a:ext cx="2801702" cy="1435872"/>
          </a:xfrm>
          <a:prstGeom prst="rect">
            <a:avLst/>
          </a:prstGeom>
        </p:spPr>
      </p:pic>
      <p:sp>
        <p:nvSpPr>
          <p:cNvPr id="24" name="Google Shape;768;p51">
            <a:extLst>
              <a:ext uri="{FF2B5EF4-FFF2-40B4-BE49-F238E27FC236}">
                <a16:creationId xmlns:a16="http://schemas.microsoft.com/office/drawing/2014/main" id="{EA64BA1A-BC56-5D40-874D-ECEA0DBB9C18}"/>
              </a:ext>
            </a:extLst>
          </p:cNvPr>
          <p:cNvSpPr>
            <a:spLocks noChangeAspect="1"/>
          </p:cNvSpPr>
          <p:nvPr/>
        </p:nvSpPr>
        <p:spPr>
          <a:xfrm rot="17928599">
            <a:off x="7623147" y="3702887"/>
            <a:ext cx="1161682" cy="99185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C4D71-550A-F444-BEB1-7CE3A38F928F}"/>
              </a:ext>
            </a:extLst>
          </p:cNvPr>
          <p:cNvSpPr txBox="1"/>
          <p:nvPr/>
        </p:nvSpPr>
        <p:spPr>
          <a:xfrm>
            <a:off x="888521" y="1138687"/>
            <a:ext cx="720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600" dirty="0"/>
              <a:t>გმადლობთ ყურადღებისთვის!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8889A-9D41-A449-8858-51952BDF3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312" y="1923689"/>
            <a:ext cx="4821474" cy="2521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ka-GE" sz="3600" dirty="0">
                <a:ea typeface="Ayuthaya" pitchFamily="2" charset="-34"/>
                <a:cs typeface="Ayuthaya" pitchFamily="2" charset="-34"/>
              </a:rPr>
              <a:t>რა არის ჩათი</a:t>
            </a:r>
            <a:r>
              <a:rPr lang="en-US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?</a:t>
            </a:r>
            <a:endParaRPr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F47209-3B00-8B43-AC24-E0458822D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175" y="1506350"/>
            <a:ext cx="6553936" cy="2762100"/>
          </a:xfrm>
        </p:spPr>
        <p:txBody>
          <a:bodyPr/>
          <a:lstStyle/>
          <a:p>
            <a:pPr marL="101600" indent="0">
              <a:buNone/>
            </a:pPr>
            <a:r>
              <a:rPr lang="ka-GE" sz="2800" dirty="0"/>
              <a:t>ჩათი ეს არის რეალურ დროში კომუნიკაციის ერთ-ერთი თანამედროვე საშუალება, რომლის საშუალებითაც ადამიანები ერთმანეთს ეკონტაქტებიან ტექსტური, ფაილური და ხმოვანი შეტყობინებებით.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854664-F42A-5B4D-82D5-528B1CE003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51" y="623324"/>
            <a:ext cx="6635498" cy="37588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CH10</a:t>
            </a:r>
            <a:r>
              <a:rPr lang="ka-GE" sz="30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-ის მიზნები</a:t>
            </a:r>
            <a:endParaRPr sz="3000" dirty="0">
              <a:latin typeface="Ayuthaya" pitchFamily="2" charset="-34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ka-GE" sz="2800" dirty="0"/>
              <a:t>პანდემიის პერიოდში საკონმუნიკაციო საშუალებების არსებობა ძალიან მნიშვნელოვანია, რადგან დღეს ყველაფერი ონლაინ არის გადასული და კომუნიკაცია შედარებით გართულებულია.</a:t>
            </a:r>
            <a:endParaRPr lang="en-US" sz="2800" dirty="0"/>
          </a:p>
        </p:txBody>
      </p:sp>
      <p:sp>
        <p:nvSpPr>
          <p:cNvPr id="8" name="Google Shape;1258;p52">
            <a:extLst>
              <a:ext uri="{FF2B5EF4-FFF2-40B4-BE49-F238E27FC236}">
                <a16:creationId xmlns:a16="http://schemas.microsoft.com/office/drawing/2014/main" id="{A2EB1D80-EEF1-4646-BA43-F77900915D90}"/>
              </a:ext>
            </a:extLst>
          </p:cNvPr>
          <p:cNvSpPr/>
          <p:nvPr/>
        </p:nvSpPr>
        <p:spPr>
          <a:xfrm>
            <a:off x="7841375" y="3614468"/>
            <a:ext cx="957568" cy="1019041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</a:rPr>
              <a:t>დადებითი და უარყოფითი მხარეები</a:t>
            </a:r>
          </a:p>
        </p:txBody>
      </p:sp>
      <p:sp>
        <p:nvSpPr>
          <p:cNvPr id="5" name="Google Shape;778;p51">
            <a:extLst>
              <a:ext uri="{FF2B5EF4-FFF2-40B4-BE49-F238E27FC236}">
                <a16:creationId xmlns:a16="http://schemas.microsoft.com/office/drawing/2014/main" id="{893544F3-B53B-FE48-A2FD-A8AE030C149A}"/>
              </a:ext>
            </a:extLst>
          </p:cNvPr>
          <p:cNvSpPr/>
          <p:nvPr/>
        </p:nvSpPr>
        <p:spPr>
          <a:xfrm>
            <a:off x="7851733" y="3835070"/>
            <a:ext cx="826992" cy="78500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D6CFD-BF15-444A-BB3A-AB49A8CD19E1}"/>
              </a:ext>
            </a:extLst>
          </p:cNvPr>
          <p:cNvSpPr txBox="1"/>
          <p:nvPr/>
        </p:nvSpPr>
        <p:spPr>
          <a:xfrm>
            <a:off x="590077" y="1686790"/>
            <a:ext cx="3628240" cy="246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>
              <a:lnSpc>
                <a:spcPct val="115000"/>
              </a:lnSpc>
              <a:buClr>
                <a:srgbClr val="00B050"/>
              </a:buClr>
              <a:buSzPct val="100000"/>
              <a:buChar char="✗"/>
            </a:pPr>
            <a:r>
              <a:rPr lang="ka-GE" sz="1800" dirty="0"/>
              <a:t>სწრაფი კომუნიკაცია</a:t>
            </a:r>
          </a:p>
          <a:p>
            <a:pPr marL="457200" lvl="0" indent="-342900">
              <a:lnSpc>
                <a:spcPct val="115000"/>
              </a:lnSpc>
              <a:buClr>
                <a:srgbClr val="00B050"/>
              </a:buClr>
              <a:buSzPct val="100000"/>
              <a:buChar char="✗"/>
            </a:pPr>
            <a:r>
              <a:rPr lang="ka-GE" sz="1800" dirty="0"/>
              <a:t>ნაკლები დანახარჯი</a:t>
            </a:r>
          </a:p>
          <a:p>
            <a:pPr marL="457200" lvl="0" indent="-342900">
              <a:lnSpc>
                <a:spcPct val="115000"/>
              </a:lnSpc>
              <a:buClr>
                <a:srgbClr val="00B050"/>
              </a:buClr>
              <a:buSzPct val="100000"/>
              <a:buChar char="✗"/>
            </a:pPr>
            <a:r>
              <a:rPr lang="ka-GE" sz="1800" dirty="0"/>
              <a:t>რიგის მოლოდინის გარეშე</a:t>
            </a:r>
          </a:p>
          <a:p>
            <a:pPr marL="457200" lvl="0" indent="-342900">
              <a:lnSpc>
                <a:spcPct val="115000"/>
              </a:lnSpc>
              <a:buClr>
                <a:srgbClr val="00B050"/>
              </a:buClr>
              <a:buSzPct val="100000"/>
              <a:buChar char="✗"/>
            </a:pPr>
            <a:r>
              <a:rPr lang="ka-GE" sz="1800" dirty="0"/>
              <a:t>ფაილების გაგზავნა</a:t>
            </a:r>
            <a:endParaRPr lang="en-US" sz="1800" dirty="0"/>
          </a:p>
          <a:p>
            <a:pPr marL="457200" lvl="0" indent="-342900">
              <a:lnSpc>
                <a:spcPct val="115000"/>
              </a:lnSpc>
              <a:buClr>
                <a:srgbClr val="00B050"/>
              </a:buClr>
              <a:buSzPct val="100000"/>
              <a:buChar char="✗"/>
            </a:pPr>
            <a:r>
              <a:rPr lang="ka-GE" sz="1800" dirty="0"/>
              <a:t>მარტივი და ხელმისაწვდომი</a:t>
            </a:r>
            <a:endParaRPr lang="en-US" sz="1800" dirty="0"/>
          </a:p>
          <a:p>
            <a:pPr marL="457200" lvl="0" indent="-342900">
              <a:lnSpc>
                <a:spcPct val="115000"/>
              </a:lnSpc>
              <a:buClr>
                <a:schemeClr val="accent1"/>
              </a:buClr>
              <a:buSzPct val="100000"/>
              <a:buChar char="✗"/>
            </a:pP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79B9A-4CB9-DE48-9499-4604808FCB43}"/>
              </a:ext>
            </a:extLst>
          </p:cNvPr>
          <p:cNvSpPr/>
          <p:nvPr/>
        </p:nvSpPr>
        <p:spPr>
          <a:xfrm>
            <a:off x="4381075" y="1686790"/>
            <a:ext cx="4572000" cy="21482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buClr>
                <a:srgbClr val="FF0000"/>
              </a:buClr>
              <a:buSzPct val="100000"/>
              <a:buChar char="✗"/>
            </a:pPr>
            <a:endParaRPr lang="ka-GE" sz="1800" dirty="0"/>
          </a:p>
          <a:p>
            <a:pPr marL="457200" lvl="0" indent="-342900">
              <a:lnSpc>
                <a:spcPct val="115000"/>
              </a:lnSpc>
              <a:buClr>
                <a:srgbClr val="FF0000"/>
              </a:buClr>
              <a:buSzPct val="100000"/>
              <a:buChar char="✗"/>
            </a:pPr>
            <a:r>
              <a:rPr lang="ka-GE" sz="1800" dirty="0"/>
              <a:t>ინტერნეტ კავშირი</a:t>
            </a:r>
          </a:p>
          <a:p>
            <a:pPr marL="457200" lvl="0" indent="-342900">
              <a:lnSpc>
                <a:spcPct val="115000"/>
              </a:lnSpc>
              <a:buClr>
                <a:srgbClr val="FF0000"/>
              </a:buClr>
              <a:buSzPct val="100000"/>
              <a:buChar char="✗"/>
            </a:pPr>
            <a:r>
              <a:rPr lang="ka-GE" sz="1800" dirty="0"/>
              <a:t>კომუნიკაციის სირთულე</a:t>
            </a:r>
          </a:p>
          <a:p>
            <a:pPr marL="457200" lvl="0" indent="-342900">
              <a:lnSpc>
                <a:spcPct val="115000"/>
              </a:lnSpc>
              <a:buClr>
                <a:srgbClr val="FF0000"/>
              </a:buClr>
              <a:buSzPct val="100000"/>
              <a:buChar char="✗"/>
            </a:pPr>
            <a:r>
              <a:rPr lang="ka-GE" sz="1800" dirty="0"/>
              <a:t>მომხმარებლისთვის არამეგობრული</a:t>
            </a:r>
          </a:p>
          <a:p>
            <a:pPr marL="457200" lvl="0" indent="-342900">
              <a:lnSpc>
                <a:spcPct val="115000"/>
              </a:lnSpc>
              <a:buClr>
                <a:srgbClr val="FF0000"/>
              </a:buClr>
              <a:buSzPct val="100000"/>
              <a:buChar char="✗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6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36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400" name="Google Shape;400;p36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36"/>
          <p:cNvSpPr txBox="1">
            <a:spLocks noGrp="1"/>
          </p:cNvSpPr>
          <p:nvPr>
            <p:ph type="body" idx="4294967295"/>
          </p:nvPr>
        </p:nvSpPr>
        <p:spPr>
          <a:xfrm>
            <a:off x="589150" y="635362"/>
            <a:ext cx="3648974" cy="374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Ayuthaya" pitchFamily="2" charset="-34"/>
                <a:ea typeface="Ayuthaya" pitchFamily="2" charset="-34"/>
                <a:cs typeface="Ayuthaya" pitchFamily="2" charset="-34"/>
                <a:sym typeface="Amatic SC"/>
              </a:rPr>
              <a:t>CH10-</a:t>
            </a:r>
            <a:r>
              <a:rPr lang="ka-GE" sz="2000" b="1" dirty="0">
                <a:solidFill>
                  <a:schemeClr val="accent1"/>
                </a:solidFill>
                <a:latin typeface="Ayuthaya" pitchFamily="2" charset="-34"/>
                <a:ea typeface="Ayuthaya" pitchFamily="2" charset="-34"/>
                <a:cs typeface="Ayuthaya" pitchFamily="2" charset="-34"/>
                <a:sym typeface="Amatic SC"/>
              </a:rPr>
              <a:t>ის ფუნქციონალი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sz="2000" b="1" dirty="0">
              <a:solidFill>
                <a:schemeClr val="accent1"/>
              </a:solidFill>
              <a:latin typeface="+mj-lt"/>
              <a:ea typeface="Ayuthaya" pitchFamily="2" charset="-34"/>
              <a:cs typeface="Ayuthaya" pitchFamily="2" charset="-34"/>
              <a:sym typeface="Amatic SC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რეგისტრაცია/ავტორიზაცია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ტექსტური შეტყობინების გაგზავნა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ფაილების გაგზავნა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ემოჯი/გიფის გაგზავნა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დახურული და ღია ჯგუფების შექმნა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ინდივიდუალური მიმოწერა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ფავორიტი ჯგუფის მონიშვნა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მომხმარებლის ბარათი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ka-GE" sz="1800" dirty="0">
                <a:solidFill>
                  <a:schemeClr val="bg1"/>
                </a:solidFill>
              </a:rPr>
              <a:t>მიმოწერის ფილტრაცია</a:t>
            </a:r>
          </a:p>
        </p:txBody>
      </p:sp>
      <p:pic>
        <p:nvPicPr>
          <p:cNvPr id="10" name="Picture 9" descr="208407826_206786321339342_6140865233688187834_n">
            <a:extLst>
              <a:ext uri="{FF2B5EF4-FFF2-40B4-BE49-F238E27FC236}">
                <a16:creationId xmlns:a16="http://schemas.microsoft.com/office/drawing/2014/main" id="{9F5C3236-CF7C-F043-9E14-9A3F5AFE81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24" y="1388572"/>
            <a:ext cx="3529584" cy="224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ka-GE" sz="3200" dirty="0">
                <a:solidFill>
                  <a:schemeClr val="tx1"/>
                </a:solidFill>
              </a:rPr>
              <a:t>რეგისტრაცია/ავტორიზაცია</a:t>
            </a:r>
          </a:p>
        </p:txBody>
      </p:sp>
      <p:sp>
        <p:nvSpPr>
          <p:cNvPr id="248" name="Google Shape;248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205386125_812283322735773_964504089544925448_n">
            <a:extLst>
              <a:ext uri="{FF2B5EF4-FFF2-40B4-BE49-F238E27FC236}">
                <a16:creationId xmlns:a16="http://schemas.microsoft.com/office/drawing/2014/main" id="{84FFFAA9-DD8B-8C47-84CA-EDA71045E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6" y="1414730"/>
            <a:ext cx="3537626" cy="2877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მომხმარებლის ბარათი</a:t>
            </a:r>
            <a:endParaRPr dirty="0"/>
          </a:p>
        </p:txBody>
      </p:sp>
      <p:sp>
        <p:nvSpPr>
          <p:cNvPr id="8" name="Google Shape;758;p51">
            <a:extLst>
              <a:ext uri="{FF2B5EF4-FFF2-40B4-BE49-F238E27FC236}">
                <a16:creationId xmlns:a16="http://schemas.microsoft.com/office/drawing/2014/main" id="{4BC12D75-FCD0-1B42-928E-63BFFCD17F58}"/>
              </a:ext>
            </a:extLst>
          </p:cNvPr>
          <p:cNvSpPr>
            <a:spLocks noChangeAspect="1"/>
          </p:cNvSpPr>
          <p:nvPr/>
        </p:nvSpPr>
        <p:spPr>
          <a:xfrm>
            <a:off x="7771599" y="3717985"/>
            <a:ext cx="994422" cy="105302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066EDA-7767-C241-9564-AA5E6A88B3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45" y="1504434"/>
            <a:ext cx="2863521" cy="2559433"/>
          </a:xfrm>
          <a:prstGeom prst="rect">
            <a:avLst/>
          </a:prstGeom>
        </p:spPr>
      </p:pic>
      <p:pic>
        <p:nvPicPr>
          <p:cNvPr id="16" name="Picture 15" descr="210663338_1051217645705367_4809148813913707404_n">
            <a:extLst>
              <a:ext uri="{FF2B5EF4-FFF2-40B4-BE49-F238E27FC236}">
                <a16:creationId xmlns:a16="http://schemas.microsoft.com/office/drawing/2014/main" id="{D85C45B2-B9AC-F643-88EB-0518CCC4A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24" y="1520700"/>
            <a:ext cx="3162501" cy="25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dirty="0"/>
              <a:t>ჯგუფის შექმნა</a:t>
            </a:r>
            <a:endParaRPr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AC71B6-7865-7F4A-94EA-12C92349F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5" y="1526876"/>
            <a:ext cx="6854093" cy="2685140"/>
          </a:xfrm>
          <a:prstGeom prst="rect">
            <a:avLst/>
          </a:prstGeom>
        </p:spPr>
      </p:pic>
      <p:sp>
        <p:nvSpPr>
          <p:cNvPr id="20" name="Google Shape;736;p51">
            <a:extLst>
              <a:ext uri="{FF2B5EF4-FFF2-40B4-BE49-F238E27FC236}">
                <a16:creationId xmlns:a16="http://schemas.microsoft.com/office/drawing/2014/main" id="{1B3AA59D-2245-3C40-9028-4E852E1E4FAC}"/>
              </a:ext>
            </a:extLst>
          </p:cNvPr>
          <p:cNvSpPr>
            <a:spLocks noChangeAspect="1"/>
          </p:cNvSpPr>
          <p:nvPr/>
        </p:nvSpPr>
        <p:spPr>
          <a:xfrm>
            <a:off x="7825726" y="3775864"/>
            <a:ext cx="946719" cy="87230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143</Words>
  <Application>Microsoft Macintosh PowerPoint</Application>
  <PresentationFormat>On-screen Show (16:9)</PresentationFormat>
  <Paragraphs>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Nunito</vt:lpstr>
      <vt:lpstr>Ayuthaya</vt:lpstr>
      <vt:lpstr>Calibri</vt:lpstr>
      <vt:lpstr>Sylfaen</vt:lpstr>
      <vt:lpstr>Arial</vt:lpstr>
      <vt:lpstr>Amatic SC</vt:lpstr>
      <vt:lpstr>Courier New</vt:lpstr>
      <vt:lpstr>Curio template</vt:lpstr>
      <vt:lpstr>რეალურ დროში სასაუბრო პროგრამა – CH10</vt:lpstr>
      <vt:lpstr>რა არის ჩათი?</vt:lpstr>
      <vt:lpstr>PowerPoint Presentation</vt:lpstr>
      <vt:lpstr>CH10-ის მიზნები</vt:lpstr>
      <vt:lpstr>დადებითი და უარყოფითი მხარეები</vt:lpstr>
      <vt:lpstr>PowerPoint Presentation</vt:lpstr>
      <vt:lpstr>რეგისტრაცია/ავტორიზაცია</vt:lpstr>
      <vt:lpstr>მომხმარებლის ბარათი</vt:lpstr>
      <vt:lpstr>ჯგუფის შექმნა</vt:lpstr>
      <vt:lpstr>ემოჯი/გიფების გაგზავნა</vt:lpstr>
      <vt:lpstr>ფაილების გაგზავნა</vt:lpstr>
      <vt:lpstr>ფავორიტი ჯგუფის მონიშვნა</vt:lpstr>
      <vt:lpstr>მიმოწერის ფილტრაცია</vt:lpstr>
      <vt:lpstr>გამოყენებული ტექნოლოგიები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რეალურ დროში სასაუბრო პროგრამა – CH10</dc:title>
  <cp:lastModifiedBy>Microsoft Office User</cp:lastModifiedBy>
  <cp:revision>17</cp:revision>
  <dcterms:modified xsi:type="dcterms:W3CDTF">2021-07-04T23:09:05Z</dcterms:modified>
</cp:coreProperties>
</file>