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36db3a95f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36db3a95f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36db3a95f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36db3a95f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36db3a95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36db3a95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36db3a95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36db3a95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36db3a95f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36db3a95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36db3a95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36db3a95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36db3a95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36db3a95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36db3a95f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36db3a95f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36db3a95f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36db3a95f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36db3a95f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36db3a95f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Z5mgdB0xrk0rUQmX1h5KI8bd-A-auSPT/view" TargetMode="External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60200" y="989625"/>
            <a:ext cx="8520600" cy="143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TOBOT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50"/>
              <a:t>ფსევდო-ინტელექტუალური მოსაუბრე ბოტი</a:t>
            </a:r>
            <a:endParaRPr sz="295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156625" y="2620800"/>
            <a:ext cx="2675700" cy="13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გოგიტა გოგოლიძე</a:t>
            </a:r>
            <a:endParaRPr sz="1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ვარუჟან შახმურადიანი</a:t>
            </a:r>
            <a:endParaRPr sz="1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ნოდარ ჩანკოტაძე</a:t>
            </a:r>
            <a:endParaRPr sz="1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გიორგი ბერიანი</a:t>
            </a:r>
            <a:endParaRPr sz="1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გიორგი ბეროზაშვილი</a:t>
            </a:r>
            <a:endParaRPr sz="15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082575" y="4266550"/>
            <a:ext cx="3894900" cy="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Ხელმძღვანელი: Მანანა ხაჩიძე</a:t>
            </a:r>
            <a:endParaRPr b="1" sz="15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00" y="3087826"/>
            <a:ext cx="1693374" cy="170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799" y="198625"/>
            <a:ext cx="649400" cy="7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4" y="123100"/>
            <a:ext cx="649400" cy="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 txBox="1"/>
          <p:nvPr/>
        </p:nvSpPr>
        <p:spPr>
          <a:xfrm>
            <a:off x="973100" y="303050"/>
            <a:ext cx="56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Პროექტზე მუშაობის მეთოდოლოგია</a:t>
            </a:r>
            <a:endParaRPr b="1" sz="1600"/>
          </a:p>
        </p:txBody>
      </p:sp>
      <p:pic>
        <p:nvPicPr>
          <p:cNvPr id="251" name="Google Shape;2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25" y="980974"/>
            <a:ext cx="1865774" cy="9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650" y="3342190"/>
            <a:ext cx="1743475" cy="150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523" y="2213620"/>
            <a:ext cx="1978475" cy="96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4551" y="1154623"/>
            <a:ext cx="5517650" cy="177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6800" y="3044399"/>
            <a:ext cx="3760350" cy="175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601" y="2384625"/>
            <a:ext cx="1909849" cy="23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3"/>
          <p:cNvSpPr/>
          <p:nvPr/>
        </p:nvSpPr>
        <p:spPr>
          <a:xfrm>
            <a:off x="2976200" y="829300"/>
            <a:ext cx="4124700" cy="1459500"/>
          </a:xfrm>
          <a:prstGeom prst="wedgeEllipseCallout">
            <a:avLst>
              <a:gd fmla="val -28324" name="adj1"/>
              <a:gd fmla="val 71853" name="adj2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გმადლობთ ყურადღებისთვის!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4" y="123100"/>
            <a:ext cx="649400" cy="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973100" y="303050"/>
            <a:ext cx="56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Მოსაუბრე </a:t>
            </a:r>
            <a:r>
              <a:rPr b="1" lang="en" sz="1600"/>
              <a:t>ბოტი VS ოპერატორი</a:t>
            </a:r>
            <a:endParaRPr b="1" sz="1600"/>
          </a:p>
        </p:txBody>
      </p:sp>
      <p:sp>
        <p:nvSpPr>
          <p:cNvPr id="65" name="Google Shape;65;p14"/>
          <p:cNvSpPr txBox="1"/>
          <p:nvPr/>
        </p:nvSpPr>
        <p:spPr>
          <a:xfrm>
            <a:off x="202925" y="1414200"/>
            <a:ext cx="3742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მომენტალური დახმარება ნებისმიერ დროს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Ზოგადი საჯარო ინფორმაციის მიწოდება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ადამიანური რესურსის დაზოგვა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214800" y="1414200"/>
            <a:ext cx="4047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Სწრაფი დახმარება ძირითად სამუშაო დროს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ნებისმიერი საჯარო ინფორმაციის მიწოდება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Საჭიროებს ადამიანურ რესურსს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651" y="2925524"/>
            <a:ext cx="1474250" cy="17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750" y="2925525"/>
            <a:ext cx="1795700" cy="17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529335" y="3423175"/>
            <a:ext cx="945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VS</a:t>
            </a:r>
            <a:endParaRPr b="1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4" y="123100"/>
            <a:ext cx="649400" cy="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973100" y="303050"/>
            <a:ext cx="56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TOBOT-ის მუშაობის ზოგადი პრინციპი</a:t>
            </a:r>
            <a:endParaRPr b="1" sz="16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00" y="1078612"/>
            <a:ext cx="649400" cy="6092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5"/>
          <p:cNvCxnSpPr/>
          <p:nvPr/>
        </p:nvCxnSpPr>
        <p:spPr>
          <a:xfrm>
            <a:off x="1083225" y="1381725"/>
            <a:ext cx="4131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8" name="Google Shape;78;p15"/>
          <p:cNvSpPr/>
          <p:nvPr/>
        </p:nvSpPr>
        <p:spPr>
          <a:xfrm>
            <a:off x="1717925" y="1182675"/>
            <a:ext cx="12216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Მომხმარებლის შეკითხვა</a:t>
            </a:r>
            <a:endParaRPr sz="10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0363" y="3745450"/>
            <a:ext cx="1113925" cy="11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6373125" y="1227300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შე</a:t>
            </a:r>
            <a:r>
              <a:rPr lang="en" sz="1000"/>
              <a:t>კითხვა</a:t>
            </a:r>
            <a:endParaRPr sz="1000"/>
          </a:p>
        </p:txBody>
      </p:sp>
      <p:sp>
        <p:nvSpPr>
          <p:cNvPr id="81" name="Google Shape;81;p15"/>
          <p:cNvSpPr/>
          <p:nvPr/>
        </p:nvSpPr>
        <p:spPr>
          <a:xfrm>
            <a:off x="7411725" y="1227300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პ</a:t>
            </a:r>
            <a:r>
              <a:rPr lang="en" sz="1000"/>
              <a:t>ასუხი</a:t>
            </a:r>
            <a:endParaRPr sz="1000"/>
          </a:p>
        </p:txBody>
      </p:sp>
      <p:sp>
        <p:nvSpPr>
          <p:cNvPr id="82" name="Google Shape;82;p15"/>
          <p:cNvSpPr/>
          <p:nvPr/>
        </p:nvSpPr>
        <p:spPr>
          <a:xfrm>
            <a:off x="6502625" y="1699825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შეკითხვა</a:t>
            </a:r>
            <a:endParaRPr sz="1000"/>
          </a:p>
        </p:txBody>
      </p:sp>
      <p:sp>
        <p:nvSpPr>
          <p:cNvPr id="83" name="Google Shape;83;p15"/>
          <p:cNvSpPr/>
          <p:nvPr/>
        </p:nvSpPr>
        <p:spPr>
          <a:xfrm>
            <a:off x="7541225" y="1699825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პასუხი</a:t>
            </a:r>
            <a:endParaRPr sz="1000"/>
          </a:p>
        </p:txBody>
      </p:sp>
      <p:sp>
        <p:nvSpPr>
          <p:cNvPr id="84" name="Google Shape;84;p15"/>
          <p:cNvSpPr/>
          <p:nvPr/>
        </p:nvSpPr>
        <p:spPr>
          <a:xfrm>
            <a:off x="6612075" y="2172350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შეკითხვა</a:t>
            </a:r>
            <a:endParaRPr sz="1000"/>
          </a:p>
        </p:txBody>
      </p:sp>
      <p:sp>
        <p:nvSpPr>
          <p:cNvPr id="85" name="Google Shape;85;p15"/>
          <p:cNvSpPr/>
          <p:nvPr/>
        </p:nvSpPr>
        <p:spPr>
          <a:xfrm>
            <a:off x="7650675" y="2172350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პასუხი</a:t>
            </a:r>
            <a:endParaRPr sz="1000"/>
          </a:p>
        </p:txBody>
      </p:sp>
      <p:sp>
        <p:nvSpPr>
          <p:cNvPr id="86" name="Google Shape;86;p15"/>
          <p:cNvSpPr/>
          <p:nvPr/>
        </p:nvSpPr>
        <p:spPr>
          <a:xfrm>
            <a:off x="6768800" y="2644875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შეკითხვა</a:t>
            </a:r>
            <a:endParaRPr sz="1000"/>
          </a:p>
        </p:txBody>
      </p:sp>
      <p:sp>
        <p:nvSpPr>
          <p:cNvPr id="87" name="Google Shape;87;p15"/>
          <p:cNvSpPr/>
          <p:nvPr/>
        </p:nvSpPr>
        <p:spPr>
          <a:xfrm>
            <a:off x="7807400" y="2644875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პასუხი</a:t>
            </a:r>
            <a:endParaRPr sz="1000"/>
          </a:p>
        </p:txBody>
      </p:sp>
      <p:sp>
        <p:nvSpPr>
          <p:cNvPr id="88" name="Google Shape;88;p15"/>
          <p:cNvSpPr/>
          <p:nvPr/>
        </p:nvSpPr>
        <p:spPr>
          <a:xfrm>
            <a:off x="6892425" y="3117400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შეკითხვა</a:t>
            </a:r>
            <a:endParaRPr sz="1000"/>
          </a:p>
        </p:txBody>
      </p:sp>
      <p:sp>
        <p:nvSpPr>
          <p:cNvPr id="89" name="Google Shape;89;p15"/>
          <p:cNvSpPr/>
          <p:nvPr/>
        </p:nvSpPr>
        <p:spPr>
          <a:xfrm>
            <a:off x="7931025" y="3117400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პასუხი</a:t>
            </a:r>
            <a:endParaRPr sz="1000"/>
          </a:p>
        </p:txBody>
      </p:sp>
      <p:sp>
        <p:nvSpPr>
          <p:cNvPr id="90" name="Google Shape;90;p15"/>
          <p:cNvSpPr/>
          <p:nvPr/>
        </p:nvSpPr>
        <p:spPr>
          <a:xfrm>
            <a:off x="2679175" y="2128750"/>
            <a:ext cx="3490800" cy="176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15"/>
          <p:cNvCxnSpPr>
            <a:stCxn id="80" idx="1"/>
          </p:cNvCxnSpPr>
          <p:nvPr/>
        </p:nvCxnSpPr>
        <p:spPr>
          <a:xfrm flipH="1">
            <a:off x="5475525" y="1427850"/>
            <a:ext cx="897600" cy="971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2" name="Google Shape;92;p15"/>
          <p:cNvCxnSpPr>
            <a:stCxn id="78" idx="3"/>
          </p:cNvCxnSpPr>
          <p:nvPr/>
        </p:nvCxnSpPr>
        <p:spPr>
          <a:xfrm>
            <a:off x="2939525" y="1383225"/>
            <a:ext cx="679800" cy="100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3" name="Google Shape;93;p15"/>
          <p:cNvSpPr/>
          <p:nvPr/>
        </p:nvSpPr>
        <p:spPr>
          <a:xfrm>
            <a:off x="2975250" y="2459500"/>
            <a:ext cx="12216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Მომხმარებლის შეკითხვა</a:t>
            </a:r>
            <a:endParaRPr sz="1000"/>
          </a:p>
        </p:txBody>
      </p:sp>
      <p:sp>
        <p:nvSpPr>
          <p:cNvPr id="94" name="Google Shape;94;p15"/>
          <p:cNvSpPr/>
          <p:nvPr/>
        </p:nvSpPr>
        <p:spPr>
          <a:xfrm>
            <a:off x="4889850" y="2459500"/>
            <a:ext cx="9522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შე</a:t>
            </a:r>
            <a:r>
              <a:rPr lang="en" sz="1000"/>
              <a:t>კითხვა</a:t>
            </a:r>
            <a:endParaRPr sz="1000"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1500" y="2920652"/>
            <a:ext cx="862100" cy="862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15"/>
          <p:cNvSpPr/>
          <p:nvPr/>
        </p:nvSpPr>
        <p:spPr>
          <a:xfrm>
            <a:off x="3944900" y="4302500"/>
            <a:ext cx="12216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შეკითხვა</a:t>
            </a:r>
            <a:endParaRPr sz="1000"/>
          </a:p>
        </p:txBody>
      </p:sp>
      <p:sp>
        <p:nvSpPr>
          <p:cNvPr id="97" name="Google Shape;97;p15"/>
          <p:cNvSpPr/>
          <p:nvPr/>
        </p:nvSpPr>
        <p:spPr>
          <a:xfrm>
            <a:off x="2167850" y="4302500"/>
            <a:ext cx="1221600" cy="40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პასუხი</a:t>
            </a:r>
            <a:endParaRPr sz="1000"/>
          </a:p>
        </p:txBody>
      </p:sp>
      <p:cxnSp>
        <p:nvCxnSpPr>
          <p:cNvPr id="98" name="Google Shape;98;p15"/>
          <p:cNvCxnSpPr>
            <a:stCxn id="96" idx="1"/>
            <a:endCxn id="97" idx="3"/>
          </p:cNvCxnSpPr>
          <p:nvPr/>
        </p:nvCxnSpPr>
        <p:spPr>
          <a:xfrm flipH="1">
            <a:off x="3389600" y="4503050"/>
            <a:ext cx="555300" cy="600"/>
          </a:xfrm>
          <a:prstGeom prst="curvedConnector3">
            <a:avLst>
              <a:gd fmla="val 5001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9" name="Google Shape;99;p15"/>
          <p:cNvCxnSpPr>
            <a:stCxn id="97" idx="1"/>
          </p:cNvCxnSpPr>
          <p:nvPr/>
        </p:nvCxnSpPr>
        <p:spPr>
          <a:xfrm rot="10800000">
            <a:off x="640250" y="1871150"/>
            <a:ext cx="1527600" cy="2631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0" name="Google Shape;100;p15"/>
          <p:cNvCxnSpPr/>
          <p:nvPr/>
        </p:nvCxnSpPr>
        <p:spPr>
          <a:xfrm flipH="1">
            <a:off x="4542400" y="3896650"/>
            <a:ext cx="300" cy="40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4" y="123100"/>
            <a:ext cx="649400" cy="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973100" y="303050"/>
            <a:ext cx="5990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Პროგრამული უზრუნველყოფის თვითგანვითარება</a:t>
            </a:r>
            <a:endParaRPr b="1" sz="16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2063" y="805450"/>
            <a:ext cx="1113925" cy="11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275" y="1494000"/>
            <a:ext cx="2626426" cy="161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4262725" y="3044875"/>
            <a:ext cx="15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Პირველი დონე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7625" y="2096275"/>
            <a:ext cx="888900" cy="8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6409075" y="2985175"/>
            <a:ext cx="19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Მეორე დონე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8525" y="2048375"/>
            <a:ext cx="888900" cy="8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3897525" y="3727475"/>
            <a:ext cx="884700" cy="66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4" y="123100"/>
            <a:ext cx="649400" cy="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973100" y="303050"/>
            <a:ext cx="56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წინადადების დამუშავების პრინციპი</a:t>
            </a:r>
            <a:endParaRPr b="1" sz="160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0150" y="1400488"/>
            <a:ext cx="1113925" cy="11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7460101" y="303050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შეკითხვა</a:t>
            </a:r>
            <a:endParaRPr sz="600"/>
          </a:p>
        </p:txBody>
      </p:sp>
      <p:sp>
        <p:nvSpPr>
          <p:cNvPr id="122" name="Google Shape;122;p17"/>
          <p:cNvSpPr/>
          <p:nvPr/>
        </p:nvSpPr>
        <p:spPr>
          <a:xfrm>
            <a:off x="8083625" y="303050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პასუხი</a:t>
            </a:r>
            <a:endParaRPr sz="600"/>
          </a:p>
        </p:txBody>
      </p:sp>
      <p:sp>
        <p:nvSpPr>
          <p:cNvPr id="123" name="Google Shape;123;p17"/>
          <p:cNvSpPr/>
          <p:nvPr/>
        </p:nvSpPr>
        <p:spPr>
          <a:xfrm>
            <a:off x="7537846" y="539577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შეკითხვა</a:t>
            </a:r>
            <a:endParaRPr sz="600"/>
          </a:p>
        </p:txBody>
      </p:sp>
      <p:sp>
        <p:nvSpPr>
          <p:cNvPr id="124" name="Google Shape;124;p17"/>
          <p:cNvSpPr/>
          <p:nvPr/>
        </p:nvSpPr>
        <p:spPr>
          <a:xfrm>
            <a:off x="8161370" y="539577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პასუხი</a:t>
            </a:r>
            <a:endParaRPr sz="600"/>
          </a:p>
        </p:txBody>
      </p:sp>
      <p:sp>
        <p:nvSpPr>
          <p:cNvPr id="125" name="Google Shape;125;p17"/>
          <p:cNvSpPr/>
          <p:nvPr/>
        </p:nvSpPr>
        <p:spPr>
          <a:xfrm>
            <a:off x="7603554" y="776104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შეკითხვა</a:t>
            </a:r>
            <a:endParaRPr sz="600"/>
          </a:p>
        </p:txBody>
      </p:sp>
      <p:sp>
        <p:nvSpPr>
          <p:cNvPr id="126" name="Google Shape;126;p17"/>
          <p:cNvSpPr/>
          <p:nvPr/>
        </p:nvSpPr>
        <p:spPr>
          <a:xfrm>
            <a:off x="8227078" y="776104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პასუხი</a:t>
            </a:r>
            <a:endParaRPr sz="600"/>
          </a:p>
        </p:txBody>
      </p:sp>
      <p:sp>
        <p:nvSpPr>
          <p:cNvPr id="127" name="Google Shape;127;p17"/>
          <p:cNvSpPr/>
          <p:nvPr/>
        </p:nvSpPr>
        <p:spPr>
          <a:xfrm>
            <a:off x="7697644" y="1012631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შეკითხვა</a:t>
            </a:r>
            <a:endParaRPr sz="600"/>
          </a:p>
        </p:txBody>
      </p:sp>
      <p:sp>
        <p:nvSpPr>
          <p:cNvPr id="128" name="Google Shape;128;p17"/>
          <p:cNvSpPr/>
          <p:nvPr/>
        </p:nvSpPr>
        <p:spPr>
          <a:xfrm>
            <a:off x="8321168" y="1012631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პასუხი</a:t>
            </a:r>
            <a:endParaRPr sz="600"/>
          </a:p>
        </p:txBody>
      </p:sp>
      <p:sp>
        <p:nvSpPr>
          <p:cNvPr id="129" name="Google Shape;129;p17"/>
          <p:cNvSpPr/>
          <p:nvPr/>
        </p:nvSpPr>
        <p:spPr>
          <a:xfrm>
            <a:off x="7771863" y="1249158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შეკითხვა</a:t>
            </a:r>
            <a:endParaRPr sz="600"/>
          </a:p>
        </p:txBody>
      </p:sp>
      <p:sp>
        <p:nvSpPr>
          <p:cNvPr id="130" name="Google Shape;130;p17"/>
          <p:cNvSpPr/>
          <p:nvPr/>
        </p:nvSpPr>
        <p:spPr>
          <a:xfrm>
            <a:off x="8395387" y="1249158"/>
            <a:ext cx="5715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პასუხი</a:t>
            </a:r>
            <a:endParaRPr sz="600"/>
          </a:p>
        </p:txBody>
      </p:sp>
      <p:sp>
        <p:nvSpPr>
          <p:cNvPr id="131" name="Google Shape;131;p17"/>
          <p:cNvSpPr/>
          <p:nvPr/>
        </p:nvSpPr>
        <p:spPr>
          <a:xfrm>
            <a:off x="6244675" y="889750"/>
            <a:ext cx="1113900" cy="7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" name="Google Shape;132;p17"/>
          <p:cNvCxnSpPr>
            <a:stCxn id="121" idx="1"/>
          </p:cNvCxnSpPr>
          <p:nvPr/>
        </p:nvCxnSpPr>
        <p:spPr>
          <a:xfrm flipH="1">
            <a:off x="6921301" y="403400"/>
            <a:ext cx="538800" cy="486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3" name="Google Shape;133;p17"/>
          <p:cNvSpPr/>
          <p:nvPr/>
        </p:nvSpPr>
        <p:spPr>
          <a:xfrm>
            <a:off x="6316275" y="960838"/>
            <a:ext cx="952200" cy="25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Მომხმარებლის შეკითხვა</a:t>
            </a:r>
            <a:endParaRPr sz="700"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4125" y="1659088"/>
            <a:ext cx="255000" cy="255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17"/>
          <p:cNvSpPr/>
          <p:nvPr/>
        </p:nvSpPr>
        <p:spPr>
          <a:xfrm>
            <a:off x="6316275" y="1287300"/>
            <a:ext cx="952200" cy="25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შეკითხვა</a:t>
            </a:r>
            <a:endParaRPr sz="700"/>
          </a:p>
        </p:txBody>
      </p:sp>
      <p:sp>
        <p:nvSpPr>
          <p:cNvPr id="136" name="Google Shape;136;p17"/>
          <p:cNvSpPr/>
          <p:nvPr/>
        </p:nvSpPr>
        <p:spPr>
          <a:xfrm>
            <a:off x="502450" y="1254650"/>
            <a:ext cx="5406900" cy="3413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" name="Google Shape;137;p17"/>
          <p:cNvCxnSpPr/>
          <p:nvPr/>
        </p:nvCxnSpPr>
        <p:spPr>
          <a:xfrm flipH="1">
            <a:off x="921625" y="901250"/>
            <a:ext cx="5388900" cy="365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7"/>
          <p:cNvCxnSpPr/>
          <p:nvPr/>
        </p:nvCxnSpPr>
        <p:spPr>
          <a:xfrm flipH="1">
            <a:off x="5831450" y="1571875"/>
            <a:ext cx="1497000" cy="2838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9" name="Google Shape;139;p17"/>
          <p:cNvSpPr/>
          <p:nvPr/>
        </p:nvSpPr>
        <p:spPr>
          <a:xfrm>
            <a:off x="895250" y="1686250"/>
            <a:ext cx="1409400" cy="2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Რა ღირს სწავლა თსუში</a:t>
            </a:r>
            <a:endParaRPr sz="800"/>
          </a:p>
        </p:txBody>
      </p:sp>
      <p:sp>
        <p:nvSpPr>
          <p:cNvPr id="140" name="Google Shape;140;p17"/>
          <p:cNvSpPr/>
          <p:nvPr/>
        </p:nvSpPr>
        <p:spPr>
          <a:xfrm>
            <a:off x="3634050" y="1374088"/>
            <a:ext cx="1826400" cy="21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Რა ღირს უნივერსიტეტში სწავლა</a:t>
            </a:r>
            <a:endParaRPr sz="800"/>
          </a:p>
        </p:txBody>
      </p:sp>
      <p:sp>
        <p:nvSpPr>
          <p:cNvPr id="141" name="Google Shape;141;p17"/>
          <p:cNvSpPr/>
          <p:nvPr/>
        </p:nvSpPr>
        <p:spPr>
          <a:xfrm>
            <a:off x="3634050" y="1626900"/>
            <a:ext cx="1826400" cy="21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Რამდენი ფაკულტეტია თსუში</a:t>
            </a:r>
            <a:endParaRPr sz="800"/>
          </a:p>
        </p:txBody>
      </p:sp>
      <p:sp>
        <p:nvSpPr>
          <p:cNvPr id="142" name="Google Shape;142;p17"/>
          <p:cNvSpPr/>
          <p:nvPr/>
        </p:nvSpPr>
        <p:spPr>
          <a:xfrm>
            <a:off x="3634050" y="1948225"/>
            <a:ext cx="1826400" cy="21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Რა არის თსუ</a:t>
            </a:r>
            <a:endParaRPr sz="800"/>
          </a:p>
        </p:txBody>
      </p:sp>
      <p:cxnSp>
        <p:nvCxnSpPr>
          <p:cNvPr id="143" name="Google Shape;143;p17"/>
          <p:cNvCxnSpPr/>
          <p:nvPr/>
        </p:nvCxnSpPr>
        <p:spPr>
          <a:xfrm>
            <a:off x="759925" y="2269538"/>
            <a:ext cx="48621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4" name="Google Shape;144;p17"/>
          <p:cNvSpPr/>
          <p:nvPr/>
        </p:nvSpPr>
        <p:spPr>
          <a:xfrm>
            <a:off x="822225" y="2701725"/>
            <a:ext cx="401100" cy="255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რა</a:t>
            </a:r>
            <a:endParaRPr sz="800"/>
          </a:p>
        </p:txBody>
      </p:sp>
      <p:sp>
        <p:nvSpPr>
          <p:cNvPr id="145" name="Google Shape;145;p17"/>
          <p:cNvSpPr/>
          <p:nvPr/>
        </p:nvSpPr>
        <p:spPr>
          <a:xfrm>
            <a:off x="737013" y="3055138"/>
            <a:ext cx="571500" cy="255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ღირს</a:t>
            </a:r>
            <a:endParaRPr sz="800"/>
          </a:p>
        </p:txBody>
      </p:sp>
      <p:sp>
        <p:nvSpPr>
          <p:cNvPr id="146" name="Google Shape;146;p17"/>
          <p:cNvSpPr/>
          <p:nvPr/>
        </p:nvSpPr>
        <p:spPr>
          <a:xfrm>
            <a:off x="753363" y="3761988"/>
            <a:ext cx="538800" cy="25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თსუში</a:t>
            </a:r>
            <a:endParaRPr sz="800"/>
          </a:p>
        </p:txBody>
      </p:sp>
      <p:sp>
        <p:nvSpPr>
          <p:cNvPr id="147" name="Google Shape;147;p17"/>
          <p:cNvSpPr/>
          <p:nvPr/>
        </p:nvSpPr>
        <p:spPr>
          <a:xfrm>
            <a:off x="724425" y="3408575"/>
            <a:ext cx="596700" cy="255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სწავლა</a:t>
            </a:r>
            <a:endParaRPr sz="800"/>
          </a:p>
        </p:txBody>
      </p:sp>
      <p:sp>
        <p:nvSpPr>
          <p:cNvPr id="148" name="Google Shape;148;p17"/>
          <p:cNvSpPr/>
          <p:nvPr/>
        </p:nvSpPr>
        <p:spPr>
          <a:xfrm>
            <a:off x="2274700" y="2701725"/>
            <a:ext cx="401100" cy="255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რა</a:t>
            </a:r>
            <a:endParaRPr sz="800"/>
          </a:p>
        </p:txBody>
      </p:sp>
      <p:sp>
        <p:nvSpPr>
          <p:cNvPr id="149" name="Google Shape;149;p17"/>
          <p:cNvSpPr/>
          <p:nvPr/>
        </p:nvSpPr>
        <p:spPr>
          <a:xfrm>
            <a:off x="2189500" y="3040363"/>
            <a:ext cx="571500" cy="255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ღირს</a:t>
            </a:r>
            <a:endParaRPr sz="800"/>
          </a:p>
        </p:txBody>
      </p:sp>
      <p:sp>
        <p:nvSpPr>
          <p:cNvPr id="150" name="Google Shape;150;p17"/>
          <p:cNvSpPr/>
          <p:nvPr/>
        </p:nvSpPr>
        <p:spPr>
          <a:xfrm>
            <a:off x="2176900" y="3717675"/>
            <a:ext cx="596700" cy="255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სწავლა</a:t>
            </a:r>
            <a:endParaRPr sz="800"/>
          </a:p>
        </p:txBody>
      </p:sp>
      <p:sp>
        <p:nvSpPr>
          <p:cNvPr id="151" name="Google Shape;151;p17"/>
          <p:cNvSpPr/>
          <p:nvPr/>
        </p:nvSpPr>
        <p:spPr>
          <a:xfrm>
            <a:off x="1944700" y="3379025"/>
            <a:ext cx="1061100" cy="25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უნივერსიტეტში</a:t>
            </a:r>
            <a:endParaRPr sz="800"/>
          </a:p>
        </p:txBody>
      </p:sp>
      <p:cxnSp>
        <p:nvCxnSpPr>
          <p:cNvPr id="152" name="Google Shape;152;p17"/>
          <p:cNvCxnSpPr>
            <a:stCxn id="144" idx="3"/>
            <a:endCxn id="148" idx="1"/>
          </p:cNvCxnSpPr>
          <p:nvPr/>
        </p:nvCxnSpPr>
        <p:spPr>
          <a:xfrm>
            <a:off x="1223325" y="2829225"/>
            <a:ext cx="105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17"/>
          <p:cNvCxnSpPr>
            <a:stCxn id="144" idx="3"/>
            <a:endCxn id="149" idx="1"/>
          </p:cNvCxnSpPr>
          <p:nvPr/>
        </p:nvCxnSpPr>
        <p:spPr>
          <a:xfrm>
            <a:off x="1223325" y="2829225"/>
            <a:ext cx="966300" cy="33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7"/>
          <p:cNvCxnSpPr>
            <a:stCxn id="144" idx="3"/>
            <a:endCxn id="151" idx="1"/>
          </p:cNvCxnSpPr>
          <p:nvPr/>
        </p:nvCxnSpPr>
        <p:spPr>
          <a:xfrm>
            <a:off x="1223325" y="2829225"/>
            <a:ext cx="721500" cy="67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7"/>
          <p:cNvCxnSpPr>
            <a:stCxn id="144" idx="3"/>
            <a:endCxn id="150" idx="1"/>
          </p:cNvCxnSpPr>
          <p:nvPr/>
        </p:nvCxnSpPr>
        <p:spPr>
          <a:xfrm>
            <a:off x="1223325" y="2829225"/>
            <a:ext cx="953700" cy="101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17"/>
          <p:cNvCxnSpPr>
            <a:stCxn id="145" idx="3"/>
            <a:endCxn id="148" idx="1"/>
          </p:cNvCxnSpPr>
          <p:nvPr/>
        </p:nvCxnSpPr>
        <p:spPr>
          <a:xfrm flipH="1" rot="10800000">
            <a:off x="1308513" y="2829238"/>
            <a:ext cx="966300" cy="3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7"/>
          <p:cNvCxnSpPr>
            <a:stCxn id="145" idx="3"/>
            <a:endCxn id="149" idx="1"/>
          </p:cNvCxnSpPr>
          <p:nvPr/>
        </p:nvCxnSpPr>
        <p:spPr>
          <a:xfrm flipH="1" rot="10800000">
            <a:off x="1308513" y="3167938"/>
            <a:ext cx="881100" cy="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17"/>
          <p:cNvCxnSpPr>
            <a:stCxn id="145" idx="3"/>
            <a:endCxn id="151" idx="1"/>
          </p:cNvCxnSpPr>
          <p:nvPr/>
        </p:nvCxnSpPr>
        <p:spPr>
          <a:xfrm>
            <a:off x="1308513" y="3182638"/>
            <a:ext cx="636300" cy="32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7"/>
          <p:cNvCxnSpPr>
            <a:stCxn id="145" idx="3"/>
            <a:endCxn id="150" idx="1"/>
          </p:cNvCxnSpPr>
          <p:nvPr/>
        </p:nvCxnSpPr>
        <p:spPr>
          <a:xfrm>
            <a:off x="1308513" y="3182638"/>
            <a:ext cx="868500" cy="66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7"/>
          <p:cNvCxnSpPr>
            <a:stCxn id="147" idx="3"/>
            <a:endCxn id="148" idx="1"/>
          </p:cNvCxnSpPr>
          <p:nvPr/>
        </p:nvCxnSpPr>
        <p:spPr>
          <a:xfrm flipH="1" rot="10800000">
            <a:off x="1321125" y="2829275"/>
            <a:ext cx="953700" cy="70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7"/>
          <p:cNvCxnSpPr>
            <a:stCxn id="147" idx="3"/>
            <a:endCxn id="149" idx="1"/>
          </p:cNvCxnSpPr>
          <p:nvPr/>
        </p:nvCxnSpPr>
        <p:spPr>
          <a:xfrm flipH="1" rot="10800000">
            <a:off x="1321125" y="3167975"/>
            <a:ext cx="86850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17"/>
          <p:cNvCxnSpPr>
            <a:stCxn id="147" idx="3"/>
            <a:endCxn id="151" idx="1"/>
          </p:cNvCxnSpPr>
          <p:nvPr/>
        </p:nvCxnSpPr>
        <p:spPr>
          <a:xfrm flipH="1" rot="10800000">
            <a:off x="1321125" y="3506375"/>
            <a:ext cx="623700" cy="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17"/>
          <p:cNvCxnSpPr>
            <a:stCxn id="146" idx="3"/>
            <a:endCxn id="150" idx="1"/>
          </p:cNvCxnSpPr>
          <p:nvPr/>
        </p:nvCxnSpPr>
        <p:spPr>
          <a:xfrm flipH="1" rot="10800000">
            <a:off x="1292163" y="3845088"/>
            <a:ext cx="884700" cy="4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7"/>
          <p:cNvCxnSpPr>
            <a:stCxn id="147" idx="3"/>
            <a:endCxn id="150" idx="1"/>
          </p:cNvCxnSpPr>
          <p:nvPr/>
        </p:nvCxnSpPr>
        <p:spPr>
          <a:xfrm>
            <a:off x="1321125" y="3536075"/>
            <a:ext cx="855900" cy="30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7"/>
          <p:cNvCxnSpPr>
            <a:stCxn id="146" idx="3"/>
            <a:endCxn id="151" idx="1"/>
          </p:cNvCxnSpPr>
          <p:nvPr/>
        </p:nvCxnSpPr>
        <p:spPr>
          <a:xfrm flipH="1" rot="10800000">
            <a:off x="1292163" y="3506388"/>
            <a:ext cx="652500" cy="38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7"/>
          <p:cNvCxnSpPr>
            <a:stCxn id="146" idx="3"/>
            <a:endCxn id="149" idx="1"/>
          </p:cNvCxnSpPr>
          <p:nvPr/>
        </p:nvCxnSpPr>
        <p:spPr>
          <a:xfrm flipH="1" rot="10800000">
            <a:off x="1292163" y="3167988"/>
            <a:ext cx="897300" cy="72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7"/>
          <p:cNvCxnSpPr>
            <a:stCxn id="146" idx="3"/>
            <a:endCxn id="148" idx="1"/>
          </p:cNvCxnSpPr>
          <p:nvPr/>
        </p:nvCxnSpPr>
        <p:spPr>
          <a:xfrm flipH="1" rot="10800000">
            <a:off x="1292163" y="2829288"/>
            <a:ext cx="982500" cy="106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7"/>
          <p:cNvCxnSpPr/>
          <p:nvPr/>
        </p:nvCxnSpPr>
        <p:spPr>
          <a:xfrm>
            <a:off x="3238875" y="2380225"/>
            <a:ext cx="6000" cy="208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9" name="Google Shape;169;p17"/>
          <p:cNvSpPr/>
          <p:nvPr/>
        </p:nvSpPr>
        <p:spPr>
          <a:xfrm>
            <a:off x="3722750" y="2586475"/>
            <a:ext cx="1409400" cy="677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4050" y="2956713"/>
            <a:ext cx="255000" cy="255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17"/>
          <p:cNvSpPr/>
          <p:nvPr/>
        </p:nvSpPr>
        <p:spPr>
          <a:xfrm>
            <a:off x="3788525" y="2645250"/>
            <a:ext cx="571500" cy="25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ღირს</a:t>
            </a:r>
            <a:endParaRPr sz="800"/>
          </a:p>
        </p:txBody>
      </p:sp>
      <p:sp>
        <p:nvSpPr>
          <p:cNvPr id="172" name="Google Shape;172;p17"/>
          <p:cNvSpPr/>
          <p:nvPr/>
        </p:nvSpPr>
        <p:spPr>
          <a:xfrm>
            <a:off x="4437150" y="2645250"/>
            <a:ext cx="623700" cy="25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სწავლა</a:t>
            </a:r>
            <a:endParaRPr sz="800"/>
          </a:p>
        </p:txBody>
      </p:sp>
      <p:cxnSp>
        <p:nvCxnSpPr>
          <p:cNvPr id="173" name="Google Shape;173;p17"/>
          <p:cNvCxnSpPr>
            <a:stCxn id="169" idx="2"/>
          </p:cNvCxnSpPr>
          <p:nvPr/>
        </p:nvCxnSpPr>
        <p:spPr>
          <a:xfrm>
            <a:off x="4427450" y="3263875"/>
            <a:ext cx="9000" cy="40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17"/>
          <p:cNvSpPr/>
          <p:nvPr/>
        </p:nvSpPr>
        <p:spPr>
          <a:xfrm>
            <a:off x="4071200" y="3808550"/>
            <a:ext cx="721500" cy="309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24.6%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4383800" y="1645325"/>
            <a:ext cx="13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4" y="123100"/>
            <a:ext cx="649400" cy="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973100" y="303050"/>
            <a:ext cx="56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სიტყვების</a:t>
            </a:r>
            <a:r>
              <a:rPr b="1" lang="en" sz="1600"/>
              <a:t> დამუშავების პრინციპი</a:t>
            </a:r>
            <a:endParaRPr b="1" sz="1600"/>
          </a:p>
        </p:txBody>
      </p:sp>
      <p:sp>
        <p:nvSpPr>
          <p:cNvPr id="182" name="Google Shape;182;p18"/>
          <p:cNvSpPr txBox="1"/>
          <p:nvPr/>
        </p:nvSpPr>
        <p:spPr>
          <a:xfrm>
            <a:off x="909550" y="1296425"/>
            <a:ext cx="687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500">
                <a:highlight>
                  <a:srgbClr val="FFFFFF"/>
                </a:highlight>
              </a:rPr>
              <a:t>Wagner-Fischer -ის მინიმალური ცვლილების ალგორითმი</a:t>
            </a:r>
            <a:endParaRPr sz="1500"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FF"/>
                </a:highlight>
              </a:rPr>
              <a:t>Jaro-Winkler -ის მსგავსების ალგორითმი</a:t>
            </a:r>
            <a:endParaRPr sz="1500">
              <a:highlight>
                <a:srgbClr val="FFFFFF"/>
              </a:highlight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2224550" y="2370263"/>
            <a:ext cx="1409400" cy="59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4" name="Google Shape;184;p18"/>
          <p:cNvCxnSpPr/>
          <p:nvPr/>
        </p:nvCxnSpPr>
        <p:spPr>
          <a:xfrm>
            <a:off x="2921150" y="2962163"/>
            <a:ext cx="6300" cy="24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5" name="Google Shape;1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5850" y="2693791"/>
            <a:ext cx="255000" cy="22282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p18"/>
          <p:cNvSpPr/>
          <p:nvPr/>
        </p:nvSpPr>
        <p:spPr>
          <a:xfrm>
            <a:off x="2290325" y="2421623"/>
            <a:ext cx="571500" cy="222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ABCD</a:t>
            </a:r>
            <a:endParaRPr sz="800"/>
          </a:p>
        </p:txBody>
      </p:sp>
      <p:sp>
        <p:nvSpPr>
          <p:cNvPr id="187" name="Google Shape;187;p18"/>
          <p:cNvSpPr/>
          <p:nvPr/>
        </p:nvSpPr>
        <p:spPr>
          <a:xfrm>
            <a:off x="2938950" y="2421623"/>
            <a:ext cx="623700" cy="222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ABBD</a:t>
            </a:r>
            <a:endParaRPr sz="800"/>
          </a:p>
        </p:txBody>
      </p:sp>
      <p:sp>
        <p:nvSpPr>
          <p:cNvPr id="188" name="Google Shape;188;p18"/>
          <p:cNvSpPr txBox="1"/>
          <p:nvPr/>
        </p:nvSpPr>
        <p:spPr>
          <a:xfrm>
            <a:off x="2453650" y="2116675"/>
            <a:ext cx="89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Wagner-Fischer</a:t>
            </a:r>
            <a:endParaRPr sz="700"/>
          </a:p>
        </p:txBody>
      </p:sp>
      <p:sp>
        <p:nvSpPr>
          <p:cNvPr id="189" name="Google Shape;189;p18"/>
          <p:cNvSpPr/>
          <p:nvPr/>
        </p:nvSpPr>
        <p:spPr>
          <a:xfrm>
            <a:off x="3969700" y="2370250"/>
            <a:ext cx="1409400" cy="59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" name="Google Shape;190;p18"/>
          <p:cNvCxnSpPr/>
          <p:nvPr/>
        </p:nvCxnSpPr>
        <p:spPr>
          <a:xfrm>
            <a:off x="4666300" y="2962150"/>
            <a:ext cx="9600" cy="24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1" name="Google Shape;1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000" y="2693779"/>
            <a:ext cx="255000" cy="22282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2" name="Google Shape;192;p18"/>
          <p:cNvSpPr/>
          <p:nvPr/>
        </p:nvSpPr>
        <p:spPr>
          <a:xfrm>
            <a:off x="4035475" y="2421610"/>
            <a:ext cx="571500" cy="222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ABCD</a:t>
            </a:r>
            <a:endParaRPr sz="800"/>
          </a:p>
        </p:txBody>
      </p:sp>
      <p:sp>
        <p:nvSpPr>
          <p:cNvPr id="193" name="Google Shape;193;p18"/>
          <p:cNvSpPr/>
          <p:nvPr/>
        </p:nvSpPr>
        <p:spPr>
          <a:xfrm>
            <a:off x="4684100" y="2421610"/>
            <a:ext cx="623700" cy="222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ABBD</a:t>
            </a:r>
            <a:endParaRPr sz="800"/>
          </a:p>
        </p:txBody>
      </p:sp>
      <p:sp>
        <p:nvSpPr>
          <p:cNvPr id="194" name="Google Shape;194;p18"/>
          <p:cNvSpPr txBox="1"/>
          <p:nvPr/>
        </p:nvSpPr>
        <p:spPr>
          <a:xfrm>
            <a:off x="4198800" y="2116663"/>
            <a:ext cx="89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Jaro-Winkler</a:t>
            </a:r>
            <a:endParaRPr sz="700"/>
          </a:p>
        </p:txBody>
      </p:sp>
      <p:sp>
        <p:nvSpPr>
          <p:cNvPr id="195" name="Google Shape;195;p18"/>
          <p:cNvSpPr/>
          <p:nvPr/>
        </p:nvSpPr>
        <p:spPr>
          <a:xfrm>
            <a:off x="2617400" y="3311575"/>
            <a:ext cx="623700" cy="309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4362550" y="3311575"/>
            <a:ext cx="623700" cy="309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87</a:t>
            </a:r>
            <a:r>
              <a:rPr lang="en"/>
              <a:t>%</a:t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3497150" y="4140600"/>
            <a:ext cx="623700" cy="309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81</a:t>
            </a:r>
            <a:r>
              <a:rPr lang="en"/>
              <a:t>%</a:t>
            </a:r>
            <a:endParaRPr/>
          </a:p>
        </p:txBody>
      </p:sp>
      <p:cxnSp>
        <p:nvCxnSpPr>
          <p:cNvPr id="198" name="Google Shape;198;p18"/>
          <p:cNvCxnSpPr>
            <a:stCxn id="195" idx="2"/>
            <a:endCxn id="197" idx="0"/>
          </p:cNvCxnSpPr>
          <p:nvPr/>
        </p:nvCxnSpPr>
        <p:spPr>
          <a:xfrm flipH="1" rot="-5400000">
            <a:off x="3109250" y="3440575"/>
            <a:ext cx="519900" cy="879900"/>
          </a:xfrm>
          <a:prstGeom prst="curvedConnector3">
            <a:avLst>
              <a:gd fmla="val 5001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9" name="Google Shape;199;p18"/>
          <p:cNvCxnSpPr>
            <a:stCxn id="196" idx="2"/>
            <a:endCxn id="197" idx="0"/>
          </p:cNvCxnSpPr>
          <p:nvPr/>
        </p:nvCxnSpPr>
        <p:spPr>
          <a:xfrm rot="5400000">
            <a:off x="3981700" y="3447775"/>
            <a:ext cx="519900" cy="865500"/>
          </a:xfrm>
          <a:prstGeom prst="curvedConnector3">
            <a:avLst>
              <a:gd fmla="val 5001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3852275" y="2010213"/>
            <a:ext cx="1065900" cy="114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1649025" y="3071800"/>
            <a:ext cx="1065900" cy="114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490425" y="1164725"/>
            <a:ext cx="1065900" cy="114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4" y="123100"/>
            <a:ext cx="649400" cy="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/>
          <p:nvPr/>
        </p:nvSpPr>
        <p:spPr>
          <a:xfrm>
            <a:off x="973100" y="303050"/>
            <a:ext cx="56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Პროექტის არქიტექტურა</a:t>
            </a:r>
            <a:endParaRPr b="1" sz="1600"/>
          </a:p>
        </p:txBody>
      </p:sp>
      <p:pic>
        <p:nvPicPr>
          <p:cNvPr id="209" name="Google Shape;2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75" y="1215750"/>
            <a:ext cx="649400" cy="60923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9"/>
          <p:cNvSpPr txBox="1"/>
          <p:nvPr/>
        </p:nvSpPr>
        <p:spPr>
          <a:xfrm>
            <a:off x="397725" y="1940213"/>
            <a:ext cx="125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User Interface</a:t>
            </a:r>
            <a:endParaRPr sz="900"/>
          </a:p>
        </p:txBody>
      </p:sp>
      <p:sp>
        <p:nvSpPr>
          <p:cNvPr id="211" name="Google Shape;211;p19"/>
          <p:cNvSpPr txBox="1"/>
          <p:nvPr/>
        </p:nvSpPr>
        <p:spPr>
          <a:xfrm>
            <a:off x="1556325" y="3877250"/>
            <a:ext cx="125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Application</a:t>
            </a:r>
            <a:endParaRPr sz="900"/>
          </a:p>
        </p:txBody>
      </p:sp>
      <p:pic>
        <p:nvPicPr>
          <p:cNvPr id="212" name="Google Shape;2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6838" y="2128700"/>
            <a:ext cx="476775" cy="4767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3" name="Google Shape;213;p19"/>
          <p:cNvSpPr txBox="1"/>
          <p:nvPr/>
        </p:nvSpPr>
        <p:spPr>
          <a:xfrm>
            <a:off x="3759575" y="2815663"/>
            <a:ext cx="125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Domain</a:t>
            </a:r>
            <a:endParaRPr sz="900"/>
          </a:p>
        </p:txBody>
      </p:sp>
      <p:sp>
        <p:nvSpPr>
          <p:cNvPr id="214" name="Google Shape;214;p19"/>
          <p:cNvSpPr/>
          <p:nvPr/>
        </p:nvSpPr>
        <p:spPr>
          <a:xfrm>
            <a:off x="6262775" y="1101725"/>
            <a:ext cx="1065900" cy="114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6149375" y="1907163"/>
            <a:ext cx="125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Infrastructure</a:t>
            </a:r>
            <a:endParaRPr sz="900"/>
          </a:p>
        </p:txBody>
      </p:sp>
      <p:pic>
        <p:nvPicPr>
          <p:cNvPr id="216" name="Google Shape;2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0150" y="1242313"/>
            <a:ext cx="431100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6500" y="3160888"/>
            <a:ext cx="535600" cy="5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0856" y="3668250"/>
            <a:ext cx="502775" cy="50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/>
          <p:nvPr/>
        </p:nvSpPr>
        <p:spPr>
          <a:xfrm>
            <a:off x="7588600" y="3580725"/>
            <a:ext cx="1107300" cy="114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 txBox="1"/>
          <p:nvPr/>
        </p:nvSpPr>
        <p:spPr>
          <a:xfrm>
            <a:off x="7516600" y="4386175"/>
            <a:ext cx="125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Database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cxnSp>
        <p:nvCxnSpPr>
          <p:cNvPr id="221" name="Google Shape;221;p19"/>
          <p:cNvCxnSpPr>
            <a:stCxn id="214" idx="3"/>
            <a:endCxn id="219" idx="0"/>
          </p:cNvCxnSpPr>
          <p:nvPr/>
        </p:nvCxnSpPr>
        <p:spPr>
          <a:xfrm>
            <a:off x="7328675" y="1676525"/>
            <a:ext cx="813600" cy="1904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2" name="Google Shape;222;p19"/>
          <p:cNvCxnSpPr>
            <a:stCxn id="219" idx="1"/>
            <a:endCxn id="214" idx="2"/>
          </p:cNvCxnSpPr>
          <p:nvPr/>
        </p:nvCxnSpPr>
        <p:spPr>
          <a:xfrm rot="10800000">
            <a:off x="6795700" y="2251425"/>
            <a:ext cx="792900" cy="1904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3" name="Google Shape;223;p19"/>
          <p:cNvCxnSpPr>
            <a:stCxn id="214" idx="1"/>
            <a:endCxn id="204" idx="3"/>
          </p:cNvCxnSpPr>
          <p:nvPr/>
        </p:nvCxnSpPr>
        <p:spPr>
          <a:xfrm flipH="1">
            <a:off x="4918175" y="1676525"/>
            <a:ext cx="1344600" cy="908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4" name="Google Shape;224;p19"/>
          <p:cNvCxnSpPr>
            <a:stCxn id="205" idx="2"/>
            <a:endCxn id="204" idx="2"/>
          </p:cNvCxnSpPr>
          <p:nvPr/>
        </p:nvCxnSpPr>
        <p:spPr>
          <a:xfrm rot="-5400000">
            <a:off x="2752725" y="2588950"/>
            <a:ext cx="1061700" cy="2203200"/>
          </a:xfrm>
          <a:prstGeom prst="curvedConnector3">
            <a:avLst>
              <a:gd fmla="val -2242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5" name="Google Shape;225;p19"/>
          <p:cNvCxnSpPr>
            <a:stCxn id="206" idx="3"/>
            <a:endCxn id="205" idx="0"/>
          </p:cNvCxnSpPr>
          <p:nvPr/>
        </p:nvCxnSpPr>
        <p:spPr>
          <a:xfrm>
            <a:off x="1556325" y="1739525"/>
            <a:ext cx="625800" cy="1332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6" name="Google Shape;226;p19"/>
          <p:cNvCxnSpPr>
            <a:stCxn id="205" idx="1"/>
            <a:endCxn id="206" idx="2"/>
          </p:cNvCxnSpPr>
          <p:nvPr/>
        </p:nvCxnSpPr>
        <p:spPr>
          <a:xfrm rot="10800000">
            <a:off x="1023525" y="2314300"/>
            <a:ext cx="625500" cy="1332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7" name="Google Shape;227;p19"/>
          <p:cNvCxnSpPr>
            <a:endCxn id="204" idx="1"/>
          </p:cNvCxnSpPr>
          <p:nvPr/>
        </p:nvCxnSpPr>
        <p:spPr>
          <a:xfrm flipH="1" rot="10800000">
            <a:off x="2714975" y="2585013"/>
            <a:ext cx="1137300" cy="1061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28" name="Google Shape;228;p19"/>
          <p:cNvCxnSpPr>
            <a:stCxn id="214" idx="0"/>
            <a:endCxn id="204" idx="0"/>
          </p:cNvCxnSpPr>
          <p:nvPr/>
        </p:nvCxnSpPr>
        <p:spPr>
          <a:xfrm rot="5400000">
            <a:off x="5136275" y="350675"/>
            <a:ext cx="908400" cy="2410500"/>
          </a:xfrm>
          <a:prstGeom prst="curvedConnector3">
            <a:avLst>
              <a:gd fmla="val -2621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4" y="123100"/>
            <a:ext cx="649400" cy="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/>
          <p:nvPr/>
        </p:nvSpPr>
        <p:spPr>
          <a:xfrm>
            <a:off x="973100" y="303050"/>
            <a:ext cx="56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TOBOT</a:t>
            </a:r>
            <a:endParaRPr b="1" sz="1600"/>
          </a:p>
        </p:txBody>
      </p:sp>
      <p:pic>
        <p:nvPicPr>
          <p:cNvPr id="235" name="Google Shape;235;p20" title="Screen Recording 2021-07-03 at 16.27.08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5200" y="557000"/>
            <a:ext cx="2194301" cy="41755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4" y="123100"/>
            <a:ext cx="649400" cy="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1"/>
          <p:cNvSpPr txBox="1"/>
          <p:nvPr/>
        </p:nvSpPr>
        <p:spPr>
          <a:xfrm>
            <a:off x="973100" y="303050"/>
            <a:ext cx="56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გამოყენებული ტექნოლოგიები</a:t>
            </a:r>
            <a:endParaRPr b="1" sz="1600"/>
          </a:p>
        </p:txBody>
      </p:sp>
      <p:pic>
        <p:nvPicPr>
          <p:cNvPr id="242" name="Google Shape;2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075" y="1457288"/>
            <a:ext cx="2353851" cy="235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275" y="1789925"/>
            <a:ext cx="1919799" cy="19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475" y="1335349"/>
            <a:ext cx="3294550" cy="24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