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59" r:id="rId4"/>
    <p:sldId id="260" r:id="rId5"/>
    <p:sldId id="276" r:id="rId6"/>
    <p:sldId id="261" r:id="rId7"/>
    <p:sldId id="277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5069-BC4A-40FF-8B8D-0D5E12331D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82B39-CEE8-42B5-9CF1-D015DC21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2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EA22-244A-4D40-8625-69D297FD9B51}" type="datetime1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1B8D-0F40-4E3F-AEF6-31A299EDB18B}" type="datetime1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492B-4976-46D5-8474-E1BAF5BE38B6}" type="datetime1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989E-EB24-4460-8737-27BD1564270E}" type="datetime1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ka-GE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210C-6F86-4E44-B774-A324F47898B8}" type="datetime1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AE4-B51F-4A97-B42D-04E44A35CA54}" type="datetime1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C476-23E1-49AC-8E5D-84546B8DBFF0}" type="datetime1">
              <a:rPr lang="ru-RU" smtClean="0"/>
              <a:t>07.07.2021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75E0-1343-4371-A378-2CCAE8F3D6CA}" type="datetime1">
              <a:rPr lang="ru-RU" smtClean="0"/>
              <a:t>07.07.2021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AB85-4E1F-4CCA-BB39-2A85DA585060}" type="datetime1">
              <a:rPr lang="ru-RU" smtClean="0"/>
              <a:t>07.07.2021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4AF1-3165-457D-BFFE-DC97A10B0338}" type="datetime1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4FBE-4D2E-4137-8C6C-C4F9345CC854}" type="datetime1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F8B57-247B-4B66-B66A-558BD1449A3E}" type="datetime1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236" y="4293096"/>
            <a:ext cx="6876764" cy="1368152"/>
          </a:xfrm>
        </p:spPr>
        <p:txBody>
          <a:bodyPr>
            <a:normAutofit/>
          </a:bodyPr>
          <a:lstStyle/>
          <a:p>
            <a:r>
              <a:rPr lang="ka-GE" sz="1800" dirty="0" smtClean="0">
                <a:solidFill>
                  <a:schemeClr val="tx1"/>
                </a:solidFill>
              </a:rPr>
              <a:t>                                                          ხელმძღვანელები: </a:t>
            </a:r>
          </a:p>
          <a:p>
            <a:r>
              <a:rPr lang="ka-GE" sz="1600" b="1" dirty="0" smtClean="0">
                <a:solidFill>
                  <a:schemeClr val="tx1"/>
                </a:solidFill>
              </a:rPr>
              <a:t>   შოთა </a:t>
            </a:r>
            <a:r>
              <a:rPr lang="ka-GE" sz="1600" b="1" dirty="0">
                <a:solidFill>
                  <a:schemeClr val="tx1"/>
                </a:solidFill>
              </a:rPr>
              <a:t>სამსონია  </a:t>
            </a:r>
            <a:r>
              <a:rPr lang="ka-GE" sz="1600" dirty="0">
                <a:solidFill>
                  <a:schemeClr val="tx1"/>
                </a:solidFill>
              </a:rPr>
              <a:t>/ ქიმიის მეცნ. დოქტორი</a:t>
            </a:r>
            <a:r>
              <a:rPr lang="en-AU" sz="1600" dirty="0">
                <a:solidFill>
                  <a:schemeClr val="tx1"/>
                </a:solidFill>
              </a:rPr>
              <a:t>, </a:t>
            </a:r>
            <a:r>
              <a:rPr lang="ka-GE" sz="1600" dirty="0" smtClean="0">
                <a:solidFill>
                  <a:schemeClr val="tx1"/>
                </a:solidFill>
              </a:rPr>
              <a:t>აკადემიკოსი</a:t>
            </a:r>
          </a:p>
          <a:p>
            <a:r>
              <a:rPr lang="ka-GE" sz="1600" b="1" dirty="0" smtClean="0">
                <a:solidFill>
                  <a:schemeClr val="tx1"/>
                </a:solidFill>
              </a:rPr>
              <a:t>ელენე </a:t>
            </a:r>
            <a:r>
              <a:rPr lang="ka-GE" sz="1600" b="1" dirty="0">
                <a:solidFill>
                  <a:schemeClr val="tx1"/>
                </a:solidFill>
              </a:rPr>
              <a:t>კაცაძე</a:t>
            </a:r>
            <a:r>
              <a:rPr lang="ka-GE" sz="1600" dirty="0">
                <a:solidFill>
                  <a:schemeClr val="tx1"/>
                </a:solidFill>
              </a:rPr>
              <a:t>  / ქიმიის დოქტორი, ასისტ. პროფესორი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2088232" cy="21015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55776" y="1196752"/>
            <a:ext cx="6336704" cy="2016224"/>
          </a:xfrm>
        </p:spPr>
        <p:txBody>
          <a:bodyPr>
            <a:normAutofit fontScale="90000"/>
          </a:bodyPr>
          <a:lstStyle/>
          <a:p>
            <a:r>
              <a:rPr lang="ka-GE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ივ.ჯავახიშვილის სახელობის თბილისის სახელმწიფო უნივერსიტეტი</a:t>
            </a: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dirty="0"/>
              <a:t/>
            </a:r>
            <a:br>
              <a:rPr lang="ka-GE" sz="2000" dirty="0"/>
            </a:br>
            <a:r>
              <a:rPr lang="ka-GE" sz="2000" dirty="0" smtClean="0"/>
              <a:t>სამაგისტრო პროგრამა „ქიმია“</a:t>
            </a:r>
            <a:br>
              <a:rPr lang="ka-GE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ka-GE" sz="2000" dirty="0"/>
              <a:t/>
            </a:r>
            <a:br>
              <a:rPr lang="ka-GE" sz="2000" dirty="0"/>
            </a:br>
            <a:r>
              <a:rPr lang="ka-GE" sz="2200" dirty="0" smtClean="0">
                <a:solidFill>
                  <a:srgbClr val="002060"/>
                </a:solidFill>
              </a:rPr>
              <a:t>6-(1H-ინდოლ-2-ილ)ქინაზოლინ-2,4-დიამინის სინთეზი </a:t>
            </a:r>
            <a:r>
              <a:rPr lang="ka-GE" sz="2000" dirty="0" smtClean="0">
                <a:solidFill>
                  <a:srgbClr val="002060"/>
                </a:solidFill>
              </a:rPr>
              <a:t/>
            </a:r>
            <a:br>
              <a:rPr lang="ka-GE" sz="2000" dirty="0" smtClean="0">
                <a:solidFill>
                  <a:srgbClr val="002060"/>
                </a:solidFill>
              </a:rPr>
            </a:b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dirty="0"/>
              <a:t/>
            </a:r>
            <a:br>
              <a:rPr lang="ka-GE" sz="2000" dirty="0"/>
            </a:br>
            <a:r>
              <a:rPr lang="ka-GE" sz="2000" dirty="0" smtClean="0"/>
              <a:t>მარიამ ბუხაიძე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64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i="1" dirty="0" smtClean="0"/>
              <a:t>მიზნობრივი პროდუქტის სინთეზის 1 საფეხურიანი გზა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715200" cy="1108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a-GE" sz="2000" dirty="0" smtClean="0"/>
              <a:t>ნაერთი (4)  და დიციანამიდი </a:t>
            </a:r>
            <a:r>
              <a:rPr lang="ka-GE" sz="2000" dirty="0" smtClean="0">
                <a:solidFill>
                  <a:srgbClr val="FF0000"/>
                </a:solidFill>
              </a:rPr>
              <a:t>(1:4)  </a:t>
            </a:r>
            <a:r>
              <a:rPr lang="ka-GE" sz="2000" dirty="0" smtClean="0"/>
              <a:t>ვადუღეთ ნ-ოქტანოლში  (</a:t>
            </a:r>
            <a:r>
              <a:rPr lang="en-US" sz="2000" dirty="0" smtClean="0"/>
              <a:t>T</a:t>
            </a:r>
            <a:r>
              <a:rPr lang="ka-GE" sz="2000" dirty="0" smtClean="0"/>
              <a:t>დუღ 195</a:t>
            </a:r>
            <a:r>
              <a:rPr lang="ka-GE" sz="2000" baseline="30000" dirty="0" smtClean="0"/>
              <a:t>0</a:t>
            </a:r>
            <a:r>
              <a:rPr lang="en-US" sz="2000" dirty="0" smtClean="0"/>
              <a:t>C</a:t>
            </a:r>
            <a:r>
              <a:rPr lang="ka-GE" sz="2000" dirty="0" smtClean="0"/>
              <a:t>).</a:t>
            </a:r>
          </a:p>
          <a:p>
            <a:pPr marL="0" indent="0" algn="just">
              <a:buNone/>
            </a:pPr>
            <a:r>
              <a:rPr lang="ka-GE" sz="2000" dirty="0" smtClean="0">
                <a:solidFill>
                  <a:srgbClr val="FF0000"/>
                </a:solidFill>
              </a:rPr>
              <a:t>გამოსავლიანობა 15%.                                                                 </a:t>
            </a:r>
            <a:r>
              <a:rPr lang="ka-GE" sz="1600" dirty="0" smtClean="0"/>
              <a:t>სქემა 3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41667" r="4"/>
          <a:stretch/>
        </p:blipFill>
        <p:spPr>
          <a:xfrm>
            <a:off x="0" y="3284984"/>
            <a:ext cx="8712968" cy="20162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003232" cy="922114"/>
          </a:xfrm>
        </p:spPr>
        <p:txBody>
          <a:bodyPr>
            <a:normAutofit/>
          </a:bodyPr>
          <a:lstStyle/>
          <a:p>
            <a:r>
              <a:rPr lang="ka-GE" sz="2400" i="1" dirty="0" smtClean="0"/>
              <a:t>საუკეთესო შედეგი ისევ ორსაფეხურიანი გზით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147248" cy="2016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ka-GE" sz="1800" dirty="0" smtClean="0"/>
              <a:t>    ნაერთი (4) და ნატრიუმის დიციანამიდი </a:t>
            </a:r>
            <a:r>
              <a:rPr lang="ka-GE" sz="1800" dirty="0" smtClean="0">
                <a:solidFill>
                  <a:srgbClr val="FF0000"/>
                </a:solidFill>
              </a:rPr>
              <a:t>(1:3) </a:t>
            </a:r>
            <a:r>
              <a:rPr lang="ka-GE" sz="1800" dirty="0" smtClean="0"/>
              <a:t>ვაცხელეთ დიფენილფორმამიდში (40-50</a:t>
            </a:r>
            <a:r>
              <a:rPr lang="ka-GE" sz="1800" baseline="30000" dirty="0"/>
              <a:t>0</a:t>
            </a:r>
            <a:r>
              <a:rPr lang="en-US" sz="1800" dirty="0" smtClean="0"/>
              <a:t>C</a:t>
            </a:r>
            <a:r>
              <a:rPr lang="ka-GE" sz="1800" dirty="0" smtClean="0"/>
              <a:t>), რის შემდეგაც გამოიყო მონოგუანიდინი(7) (68%), ხოლო მისი ციკლიზაციით პოლიფოსფორმჟავით  </a:t>
            </a:r>
            <a:r>
              <a:rPr lang="en-US" sz="1800" dirty="0" smtClean="0"/>
              <a:t>T</a:t>
            </a:r>
            <a:r>
              <a:rPr lang="ka-GE" sz="1800" dirty="0" smtClean="0"/>
              <a:t>80-85</a:t>
            </a:r>
            <a:r>
              <a:rPr lang="ka-GE" sz="1800" baseline="30000" dirty="0" smtClean="0"/>
              <a:t>0</a:t>
            </a:r>
            <a:r>
              <a:rPr lang="en-US" sz="1800" dirty="0" smtClean="0"/>
              <a:t>C</a:t>
            </a:r>
            <a:r>
              <a:rPr lang="ka-GE" sz="1800" dirty="0" smtClean="0"/>
              <a:t> მივიღეთ  მიზნობრივი პროდუქტი (6) დრო 30წუთი. </a:t>
            </a:r>
          </a:p>
          <a:p>
            <a:pPr marL="0" indent="0" algn="just">
              <a:buNone/>
            </a:pPr>
            <a:endParaRPr lang="ka-GE" sz="1800" dirty="0" smtClean="0"/>
          </a:p>
          <a:p>
            <a:pPr marL="0" indent="0" algn="just">
              <a:buNone/>
            </a:pPr>
            <a:r>
              <a:rPr lang="ka-GE" sz="1800" dirty="0" smtClean="0"/>
              <a:t>                                 </a:t>
            </a:r>
            <a:r>
              <a:rPr lang="ka-GE" sz="1800" dirty="0" smtClean="0">
                <a:solidFill>
                  <a:srgbClr val="FF0000"/>
                </a:solidFill>
              </a:rPr>
              <a:t>გამოსავლიანობა 47.5%.                                        </a:t>
            </a:r>
            <a:r>
              <a:rPr lang="ka-GE" sz="1800" dirty="0" smtClean="0"/>
              <a:t>სქემა 4</a:t>
            </a:r>
            <a:endParaRPr lang="en-US" sz="1800" dirty="0"/>
          </a:p>
          <a:p>
            <a:pPr marL="0" indent="0" algn="just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3236" r="2042" b="6422"/>
          <a:stretch/>
        </p:blipFill>
        <p:spPr>
          <a:xfrm>
            <a:off x="457200" y="2708920"/>
            <a:ext cx="7776864" cy="26918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3442394"/>
          </a:xfrm>
        </p:spPr>
        <p:txBody>
          <a:bodyPr>
            <a:normAutofit/>
          </a:bodyPr>
          <a:lstStyle/>
          <a:p>
            <a:pPr lvl="0"/>
            <a:r>
              <a:rPr lang="ka-GE" sz="2400" dirty="0"/>
              <a:t>სინთეზირებულია </a:t>
            </a:r>
            <a:r>
              <a:rPr lang="ka-GE" sz="2400" dirty="0" smtClean="0">
                <a:solidFill>
                  <a:srgbClr val="0070C0"/>
                </a:solidFill>
              </a:rPr>
              <a:t>6-(</a:t>
            </a:r>
            <a:r>
              <a:rPr lang="ka-GE" sz="2400" dirty="0">
                <a:solidFill>
                  <a:srgbClr val="0070C0"/>
                </a:solidFill>
              </a:rPr>
              <a:t>1H-ინდოლ-2-ილ)ქინაზოლინ-2,4-დიამინი ორსაფეხურიანი გზით. </a:t>
            </a:r>
            <a:r>
              <a:rPr lang="ka-GE" sz="2400" dirty="0"/>
              <a:t>შეირჩა რეაქციის ოპტიმალური პირობები.  სპექტრული ანალიზის საფუძველზე დადგენილია ნაერთის  </a:t>
            </a:r>
            <a:r>
              <a:rPr lang="ka-GE" sz="2400" dirty="0" smtClean="0"/>
              <a:t>6-(</a:t>
            </a:r>
            <a:r>
              <a:rPr lang="ka-GE" sz="2400" dirty="0"/>
              <a:t>1H-ინდოლ-2-ილ)ქინაზოლინ-2,4-დიამინის აღნაგობა.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20" y="3068960"/>
            <a:ext cx="6480720" cy="32225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ka-GE" dirty="0" smtClean="0"/>
              <a:t>მადლობა ყურადღებისთვის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9" y="850409"/>
            <a:ext cx="8201374" cy="55408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664302" y="312405"/>
            <a:ext cx="77872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95"/>
              </a:spcAft>
            </a:pPr>
            <a:r>
              <a:rPr lang="ka-GE" sz="1400" b="1" dirty="0">
                <a:solidFill>
                  <a:srgbClr val="000000"/>
                </a:solidFill>
                <a:latin typeface="Sylfaen" panose="010A0502050306030303" pitchFamily="18" charset="0"/>
                <a:ea typeface="Sylfaen" panose="010A0502050306030303" pitchFamily="18" charset="0"/>
                <a:cs typeface="Sylfaen" panose="010A0502050306030303" pitchFamily="18" charset="0"/>
              </a:rPr>
              <a:t>ნახ. 1.  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N-ციანო- N’-(1H-2-ფენილინდოლ-4’-ილ)გუანიდინის (7) </a:t>
            </a:r>
            <a:r>
              <a:rPr lang="ka-GE" sz="1400" baseline="30000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AcadNusx" pitchFamily="2" charset="0"/>
              </a:rPr>
              <a:t>1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პმრ სპექტრი D6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AcadNusx" pitchFamily="2" charset="0"/>
              </a:rPr>
              <a:t>-დმსო-ში.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2" y="969643"/>
            <a:ext cx="8388424" cy="55692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683568" y="279249"/>
            <a:ext cx="104766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95"/>
              </a:spcAft>
            </a:pPr>
            <a:r>
              <a:rPr lang="ka-GE" sz="1400" b="1" dirty="0">
                <a:solidFill>
                  <a:srgbClr val="000000"/>
                </a:solidFill>
                <a:latin typeface="Sylfaen" panose="010A0502050306030303" pitchFamily="18" charset="0"/>
                <a:ea typeface="Sylfaen" panose="010A0502050306030303" pitchFamily="18" charset="0"/>
                <a:cs typeface="Sylfaen" panose="010A0502050306030303" pitchFamily="18" charset="0"/>
              </a:rPr>
              <a:t>ნახ. 2.  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6-(1H-ინდოლ-2-ილ)ქინაზოლინ-2,4-დიამინის (6) </a:t>
            </a:r>
            <a:r>
              <a:rPr lang="ka-GE" sz="1400" baseline="30000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AcadNusx" pitchFamily="2" charset="0"/>
              </a:rPr>
              <a:t>1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პმრ სპექტრი D6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AcadNusx" pitchFamily="2" charset="0"/>
              </a:rPr>
              <a:t>-დმსო-ში</a:t>
            </a:r>
            <a:r>
              <a:rPr lang="ka-GE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AcadNusx" pitchFamily="2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255" y="969255"/>
            <a:ext cx="96835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ჰიდრაზონის მიღება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84128"/>
              </p:ext>
            </p:extLst>
          </p:nvPr>
        </p:nvGraphicFramePr>
        <p:xfrm>
          <a:off x="77256" y="1412776"/>
          <a:ext cx="9066744" cy="311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3" imgW="6632282" imgH="2276385" progId="ChemDraw.Document.6.0">
                  <p:embed/>
                </p:oleObj>
              </mc:Choice>
              <mc:Fallback>
                <p:oleObj r:id="rId3" imgW="6632282" imgH="227638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56" y="1412776"/>
                        <a:ext cx="9066744" cy="3115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6" y="1412776"/>
            <a:ext cx="8712968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18693" y="692696"/>
            <a:ext cx="15937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ციკლიზაცია: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454" y="2780927"/>
            <a:ext cx="1319660" cy="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543085"/>
              </p:ext>
            </p:extLst>
          </p:nvPr>
        </p:nvGraphicFramePr>
        <p:xfrm>
          <a:off x="107454" y="2780928"/>
          <a:ext cx="9055346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3" imgW="6616775" imgH="1631968" progId="ChemDraw.Document.6.0">
                  <p:embed/>
                </p:oleObj>
              </mc:Choice>
              <mc:Fallback>
                <p:oleObj r:id="rId3" imgW="6616775" imgH="163196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54" y="2780928"/>
                        <a:ext cx="9055346" cy="2232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9552" y="1412776"/>
            <a:ext cx="23391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გუანიდინის მიღება: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200177"/>
              </p:ext>
            </p:extLst>
          </p:nvPr>
        </p:nvGraphicFramePr>
        <p:xfrm>
          <a:off x="-11469" y="2492896"/>
          <a:ext cx="9011704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3" imgW="6455270" imgH="2539958" progId="ChemDraw.Document.6.0">
                  <p:embed/>
                </p:oleObj>
              </mc:Choice>
              <mc:Fallback>
                <p:oleObj r:id="rId3" imgW="6455270" imgH="253995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469" y="2492896"/>
                        <a:ext cx="9011704" cy="3528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11560" y="1052100"/>
            <a:ext cx="20882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ციკლიზაცია: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ქინაზოლინის ბირთვის შემცველი ნივთიერებების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ბიოლოგიური და ფარმაკოლოგიური აქტიურობა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54" y="1052736"/>
            <a:ext cx="1520825" cy="10744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5492" y="2097055"/>
            <a:ext cx="2818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ან</a:t>
            </a:r>
            <a:r>
              <a:rPr lang="ka-GE" sz="2000" dirty="0" smtClean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ტიეპილეფსიურ</a:t>
            </a:r>
            <a:r>
              <a:rPr lang="en-US" sz="2000" dirty="0" smtClean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4795" y="3162682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ანტიდეპრესანტი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flipH="1">
            <a:off x="4752617" y="2127156"/>
            <a:ext cx="2251839" cy="302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a-GE" sz="2000" dirty="0" smtClean="0">
                <a:solidFill>
                  <a:srgbClr val="0070C0"/>
                </a:solidFill>
              </a:rPr>
              <a:t>ანტიფსიქოზური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30536" y="3158401"/>
            <a:ext cx="2302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ანტიარითმიული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5720" y="4338216"/>
            <a:ext cx="2491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ანტინეოპლასტური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964" y="4113900"/>
            <a:ext cx="2794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ანტიჰიპერტენზიული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29598" y="5845680"/>
            <a:ext cx="3304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 smtClean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სიმსივნის </a:t>
            </a:r>
            <a:r>
              <a:rPr lang="en-US" sz="2000" dirty="0" err="1" smtClean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საწინააღმდეგო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2142" y="5087134"/>
            <a:ext cx="3233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 smtClean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მოქმედებს</a:t>
            </a:r>
            <a:r>
              <a:rPr lang="ka-GE" sz="2000" dirty="0" smtClean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ცნს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სისტემაზე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6045735"/>
            <a:ext cx="2829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ტკივილგამაყუჩებელი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64" y="404664"/>
            <a:ext cx="4334272" cy="1440160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კიბოს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საწინააღმდეგო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მოქმედება</a:t>
            </a: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dirty="0"/>
              <a:t/>
            </a:r>
            <a:br>
              <a:rPr lang="ka-GE" sz="2000" dirty="0"/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484" y="692696"/>
            <a:ext cx="4185338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dirty="0">
                <a:solidFill>
                  <a:srgbClr val="002060"/>
                </a:solidFill>
              </a:rPr>
              <a:t>ანტიბაქტერიული </a:t>
            </a:r>
            <a:r>
              <a:rPr lang="ka-GE" sz="2000" dirty="0" smtClean="0">
                <a:solidFill>
                  <a:srgbClr val="002060"/>
                </a:solidFill>
              </a:rPr>
              <a:t>მოქმედება</a:t>
            </a:r>
          </a:p>
          <a:p>
            <a:pPr marL="0" indent="0">
              <a:buNone/>
            </a:pPr>
            <a:endParaRPr lang="ka-GE" sz="2300" dirty="0" smtClean="0"/>
          </a:p>
        </p:txBody>
      </p:sp>
      <p:sp>
        <p:nvSpPr>
          <p:cNvPr id="5" name="Rectangle 4"/>
          <p:cNvSpPr/>
          <p:nvPr/>
        </p:nvSpPr>
        <p:spPr>
          <a:xfrm flipH="1" flipV="1">
            <a:off x="2195735" y="5229199"/>
            <a:ext cx="4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a-GE" dirty="0" smtClean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6" y="2548558"/>
            <a:ext cx="4410236" cy="194421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4"/>
            <a:ext cx="3384376" cy="24482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dirty="0" smtClean="0"/>
              <a:t>ქინაზოლინის ბირთვის შემცველი პრეპარატები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68" y="1417638"/>
            <a:ext cx="8352928" cy="460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2000" dirty="0"/>
              <a:t>Prazosin - პრაზოსინი </a:t>
            </a:r>
            <a:r>
              <a:rPr lang="en-US" sz="2000" dirty="0" smtClean="0"/>
              <a:t>, </a:t>
            </a:r>
            <a:r>
              <a:rPr lang="ka-GE" sz="2000" dirty="0" smtClean="0"/>
              <a:t>სიმპათოლიზური პრეპარატია.  ის ამცირებს არტერიულ წნევას სისხლძარღვების მოდუნებით.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07983"/>
            <a:ext cx="3970675" cy="216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21285"/>
            <a:ext cx="3360043" cy="33600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3568"/>
            <a:ext cx="8481120" cy="1368152"/>
          </a:xfrm>
        </p:spPr>
        <p:txBody>
          <a:bodyPr>
            <a:normAutofit fontScale="90000"/>
          </a:bodyPr>
          <a:lstStyle/>
          <a:p>
            <a:r>
              <a:rPr lang="ka-GE" sz="2200" dirty="0"/>
              <a:t>Gefitinib - </a:t>
            </a:r>
            <a:r>
              <a:rPr lang="ka-GE" sz="2200" dirty="0" smtClean="0"/>
              <a:t>გეფიტინიბი</a:t>
            </a:r>
            <a:r>
              <a:rPr lang="ka-GE" sz="2200" dirty="0"/>
              <a:t>, გამოიყენება სიმსივნის გარკვეული ტიპების სამკურნალოდ.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" y="2051720"/>
            <a:ext cx="5360204" cy="2241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07" y="4293096"/>
            <a:ext cx="4857413" cy="22635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a-GE" sz="2800" dirty="0" smtClean="0">
                <a:solidFill>
                  <a:srgbClr val="0070C0"/>
                </a:solidFill>
              </a:rPr>
              <a:t>ინდოლის ნაერთები</a:t>
            </a: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200" dirty="0" smtClean="0"/>
              <a:t>ზღვის ალკალოიდები და მათი სინთეზური ანალოგების აქტიურობა და </a:t>
            </a:r>
            <a:r>
              <a:rPr lang="ka-GE" sz="2200" dirty="0" smtClean="0">
                <a:solidFill>
                  <a:srgbClr val="FF0000"/>
                </a:solidFill>
              </a:rPr>
              <a:t>მოქმედება</a:t>
            </a:r>
            <a:r>
              <a:rPr lang="ka-GE" sz="2200" dirty="0" smtClean="0"/>
              <a:t>: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2204864"/>
            <a:ext cx="5915000" cy="4277071"/>
          </a:xfrm>
        </p:spPr>
        <p:txBody>
          <a:bodyPr>
            <a:normAutofit/>
          </a:bodyPr>
          <a:lstStyle/>
          <a:p>
            <a:r>
              <a:rPr lang="ka-GE" sz="2000" dirty="0"/>
              <a:t>სიმსივნის </a:t>
            </a:r>
            <a:r>
              <a:rPr lang="ka-GE" sz="2000" dirty="0" smtClean="0"/>
              <a:t>საწინააღმდეგო</a:t>
            </a:r>
          </a:p>
          <a:p>
            <a:r>
              <a:rPr lang="ka-GE" sz="2000" dirty="0"/>
              <a:t>მალარიის </a:t>
            </a:r>
            <a:r>
              <a:rPr lang="ka-GE" sz="2000" dirty="0" smtClean="0"/>
              <a:t>საწინააღმდეგო</a:t>
            </a:r>
          </a:p>
          <a:p>
            <a:r>
              <a:rPr lang="ka-GE" sz="2000" dirty="0" smtClean="0"/>
              <a:t>ანტიბაქტერიული</a:t>
            </a:r>
          </a:p>
          <a:p>
            <a:r>
              <a:rPr lang="ka-GE" sz="2000" dirty="0" smtClean="0"/>
              <a:t>ანტივირუსული</a:t>
            </a:r>
          </a:p>
          <a:p>
            <a:pPr marL="0" indent="0">
              <a:buNone/>
            </a:pPr>
            <a:endParaRPr lang="ka-GE" sz="2000" dirty="0" smtClean="0"/>
          </a:p>
          <a:p>
            <a:pPr marL="0" indent="0" algn="ctr">
              <a:buNone/>
            </a:pPr>
            <a:r>
              <a:rPr lang="ka-GE" sz="2000" dirty="0">
                <a:solidFill>
                  <a:srgbClr val="FF0000"/>
                </a:solidFill>
              </a:rPr>
              <a:t>ცენტრალურ და პერიფერიულ ნერვულ სისტემაზე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52" y="1592143"/>
            <a:ext cx="2362200" cy="1933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4300" r="14300" b="15350"/>
          <a:stretch/>
        </p:blipFill>
        <p:spPr>
          <a:xfrm>
            <a:off x="539552" y="4820507"/>
            <a:ext cx="1709929" cy="1684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0020" r="10020" b="10020"/>
          <a:stretch/>
        </p:blipFill>
        <p:spPr>
          <a:xfrm>
            <a:off x="6432703" y="4797152"/>
            <a:ext cx="1924416" cy="184074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</a:rPr>
              <a:t>მიზნობრივი </a:t>
            </a:r>
            <a:r>
              <a:rPr lang="ka-GE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</a:rPr>
              <a:t>პროდუქტის სინთეზი</a:t>
            </a:r>
            <a:r>
              <a:rPr lang="ka-GE" sz="28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ka-GE" sz="28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</a:br>
            <a:r>
              <a:rPr lang="ka-GE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6-(</a:t>
            </a:r>
            <a:r>
              <a:rPr lang="ka-GE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1H-ინდოლ-2-ილ)ქინაზოლინ-2,4-დიამინი</a:t>
            </a:r>
            <a:endParaRPr lang="en-US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-1" b="4091"/>
          <a:stretch/>
        </p:blipFill>
        <p:spPr>
          <a:xfrm>
            <a:off x="457200" y="1772816"/>
            <a:ext cx="3754760" cy="1343434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3491880" y="3224687"/>
            <a:ext cx="747142" cy="80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98" y="4078684"/>
            <a:ext cx="5210175" cy="2590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622" y="1505506"/>
            <a:ext cx="3196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solidFill>
                  <a:srgbClr val="0070C0"/>
                </a:solidFill>
              </a:rPr>
              <a:t>2(პარაამინოფენილ)ინდოლი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54141" y="3789040"/>
            <a:ext cx="557819" cy="568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1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b="1" dirty="0" smtClean="0"/>
              <a:t>პირველი ეტაპი- 2(პარაამინოფენილ)ინდოლის მიღება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192287"/>
            <a:ext cx="5987008" cy="6046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ka-GE" sz="2000" dirty="0" smtClean="0">
                <a:solidFill>
                  <a:srgbClr val="0070C0"/>
                </a:solidFill>
              </a:rPr>
              <a:t>ფენილჰიდრაზინი (1) და პარაამინოაცეტოფენონი (2)</a:t>
            </a:r>
          </a:p>
          <a:p>
            <a:pPr marL="0" indent="0" algn="just">
              <a:buNone/>
            </a:pPr>
            <a:r>
              <a:rPr lang="ka-GE" sz="2000" dirty="0" smtClean="0">
                <a:solidFill>
                  <a:srgbClr val="0070C0"/>
                </a:solidFill>
              </a:rPr>
              <a:t>                              ფენილჰიდრაზონი (3)</a:t>
            </a:r>
          </a:p>
          <a:p>
            <a:pPr marL="0" indent="0" algn="just">
              <a:buNone/>
            </a:pPr>
            <a:endParaRPr lang="ka-GE" sz="20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ka-GE" sz="20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ka-GE" sz="20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00392" y="5650739"/>
            <a:ext cx="611560" cy="315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45701" r="3014" b="35979"/>
          <a:stretch/>
        </p:blipFill>
        <p:spPr>
          <a:xfrm>
            <a:off x="352870" y="3027191"/>
            <a:ext cx="8333930" cy="24286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020272" y="2746017"/>
            <a:ext cx="951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600" dirty="0"/>
              <a:t>სქემა </a:t>
            </a:r>
            <a:r>
              <a:rPr lang="ka-GE" sz="1600" dirty="0" smtClean="0"/>
              <a:t>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54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i="1" dirty="0" smtClean="0"/>
              <a:t>მიზნობრივი პროდუქტის სინთეზის 2 საფეხურიანი გზა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1468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a-GE" sz="2000" dirty="0" smtClean="0"/>
              <a:t>ნაერთი (4) და ნატრიუმის დიციანამიდი </a:t>
            </a:r>
            <a:r>
              <a:rPr lang="ka-GE" sz="2000" dirty="0" smtClean="0">
                <a:solidFill>
                  <a:srgbClr val="FF0000"/>
                </a:solidFill>
              </a:rPr>
              <a:t>(2:1) </a:t>
            </a:r>
            <a:r>
              <a:rPr lang="ka-GE" sz="2000" dirty="0" smtClean="0"/>
              <a:t>ვადუღეთ ნ-ბუტანოლში  წარმოიქნმა </a:t>
            </a:r>
            <a:r>
              <a:rPr lang="ka-GE" sz="2000" dirty="0" smtClean="0">
                <a:latin typeface="Sylfaen" panose="010A0502050306030303" pitchFamily="18" charset="0"/>
              </a:rPr>
              <a:t>დიგუანიდინი</a:t>
            </a:r>
            <a:r>
              <a:rPr lang="ka-GE" sz="2000" dirty="0" smtClean="0"/>
              <a:t> (5) (6</a:t>
            </a:r>
            <a:r>
              <a:rPr lang="en-US" sz="2000" dirty="0" smtClean="0"/>
              <a:t>6</a:t>
            </a:r>
            <a:r>
              <a:rPr lang="ka-GE" sz="2000" dirty="0" smtClean="0"/>
              <a:t>%). მისი თერმული ციკლიზაციით დიფენილეთერში</a:t>
            </a:r>
            <a:r>
              <a:rPr lang="en-US" sz="2000" dirty="0" smtClean="0"/>
              <a:t> </a:t>
            </a:r>
            <a:r>
              <a:rPr lang="ka-GE" sz="2000" dirty="0" smtClean="0"/>
              <a:t>მივიღეთ (6). </a:t>
            </a:r>
          </a:p>
          <a:p>
            <a:pPr marL="0" indent="0" algn="just">
              <a:buNone/>
            </a:pPr>
            <a:r>
              <a:rPr lang="ka-GE" sz="2000" dirty="0" smtClean="0">
                <a:solidFill>
                  <a:srgbClr val="FF0000"/>
                </a:solidFill>
              </a:rPr>
              <a:t>გამოსავლიანობა 30%.                                                                          </a:t>
            </a:r>
            <a:r>
              <a:rPr lang="ka-GE" sz="1600" dirty="0" smtClean="0"/>
              <a:t>სქემა 2</a:t>
            </a:r>
            <a:endParaRPr lang="en-US" sz="1600" dirty="0" smtClean="0"/>
          </a:p>
          <a:p>
            <a:pPr marL="0" indent="0" algn="just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t="38919" r="536" b="2682"/>
          <a:stretch/>
        </p:blipFill>
        <p:spPr>
          <a:xfrm>
            <a:off x="454951" y="2914865"/>
            <a:ext cx="7992888" cy="24667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6852</TotalTime>
  <Words>323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AcadNusx</vt:lpstr>
      <vt:lpstr>Arial</vt:lpstr>
      <vt:lpstr>Calibri</vt:lpstr>
      <vt:lpstr>Sylfaen</vt:lpstr>
      <vt:lpstr>Times New Roman</vt:lpstr>
      <vt:lpstr>Тема Office</vt:lpstr>
      <vt:lpstr>ChemDraw.Document.6.0</vt:lpstr>
      <vt:lpstr>ივ.ჯავახიშვილის სახელობის თბილისის სახელმწიფო უნივერსიტეტი  სამაგისტრო პროგრამა „ქიმია“    6-(1H-ინდოლ-2-ილ)ქინაზოლინ-2,4-დიამინის სინთეზი    მარიამ ბუხაიძე </vt:lpstr>
      <vt:lpstr>ქინაზოლინის ბირთვის შემცველი ნივთიერებების  ბიოლოგიური და ფარმაკოლოგიური აქტიურობა</vt:lpstr>
      <vt:lpstr>კიბოს საწინააღმდეგო მოქმედება  </vt:lpstr>
      <vt:lpstr>ქინაზოლინის ბირთვის შემცველი პრეპარატები</vt:lpstr>
      <vt:lpstr>Gefitinib - გეფიტინიბი, გამოიყენება სიმსივნის გარკვეული ტიპების სამკურნალოდ.   </vt:lpstr>
      <vt:lpstr>ინდოლის ნაერთები ზღვის ალკალოიდები და მათი სინთეზური ანალოგების აქტიურობა და მოქმედება:</vt:lpstr>
      <vt:lpstr>მიზნობრივი პროდუქტის სინთეზი 6-(1H-ინდოლ-2-ილ)ქინაზოლინ-2,4-დიამინი</vt:lpstr>
      <vt:lpstr>პირველი ეტაპი- 2(პარაამინოფენილ)ინდოლის მიღება </vt:lpstr>
      <vt:lpstr>მიზნობრივი პროდუქტის სინთეზის 2 საფეხურიანი გზა</vt:lpstr>
      <vt:lpstr>მიზნობრივი პროდუქტის სინთეზის 1 საფეხურიანი გზა</vt:lpstr>
      <vt:lpstr>საუკეთესო შედეგი ისევ ორსაფეხურიანი გზით</vt:lpstr>
      <vt:lpstr>სინთეზირებულია 6-(1H-ინდოლ-2-ილ)ქინაზოლინ-2,4-დიამინი ორსაფეხურიანი გზით. შეირჩა რეაქციის ოპტიმალური პირობები.  სპექტრული ანალიზის საფუძველზე დადგენილია ნაერთის  6-(1H-ინდოლ-2-ილ)ქინაზოლინ-2,4-დიამინის აღნაგობა. </vt:lpstr>
      <vt:lpstr>მადლობა ყურადღებისთვის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mariami bukhaidze</cp:lastModifiedBy>
  <cp:revision>43</cp:revision>
  <dcterms:created xsi:type="dcterms:W3CDTF">2021-06-11T19:21:54Z</dcterms:created>
  <dcterms:modified xsi:type="dcterms:W3CDTF">2021-07-07T09:45:17Z</dcterms:modified>
</cp:coreProperties>
</file>