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31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5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2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2B60-9744-48FA-8043-6CF30EE924DC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CB5DE-9F0F-44DE-9232-F51B64AEF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1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4473" y="237507"/>
            <a:ext cx="8617527" cy="1170524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ივანე ჯავახიშვილის სახელობის თბილისის სახელმწიფო უნივერსიტეტი 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878" y="4096988"/>
            <a:ext cx="11281559" cy="2612571"/>
          </a:xfrm>
        </p:spPr>
        <p:txBody>
          <a:bodyPr>
            <a:normAutofit/>
          </a:bodyPr>
          <a:lstStyle/>
          <a:p>
            <a:pPr algn="l"/>
            <a:r>
              <a:rPr lang="ka-GE" sz="2000" b="1" dirty="0" smtClean="0"/>
              <a:t>ფაკულტეტი :  </a:t>
            </a:r>
            <a:r>
              <a:rPr lang="ka-GE" sz="2000" dirty="0" smtClean="0"/>
              <a:t>ზუსტ და საბუნებისმეტყველო  მეცნიერებათა</a:t>
            </a:r>
          </a:p>
          <a:p>
            <a:pPr algn="l"/>
            <a:r>
              <a:rPr lang="ka-GE" sz="2000" b="1" dirty="0" smtClean="0"/>
              <a:t>სპეციალობა : </a:t>
            </a:r>
            <a:r>
              <a:rPr lang="ka-GE" sz="2000" dirty="0" smtClean="0"/>
              <a:t>ანალიზური ქიმია </a:t>
            </a:r>
          </a:p>
          <a:p>
            <a:pPr algn="l"/>
            <a:r>
              <a:rPr lang="ka-GE" sz="2000" b="1" dirty="0" smtClean="0"/>
              <a:t>თემა:  </a:t>
            </a:r>
            <a:r>
              <a:rPr lang="ka-GE" sz="2000" dirty="0"/>
              <a:t>მდინარე მაშავერაში მთავარი იონების და ზოგიერთი მძიმე ლითონის </a:t>
            </a:r>
            <a:r>
              <a:rPr lang="ka-GE" sz="2000" dirty="0" smtClean="0"/>
              <a:t>შემცველობა</a:t>
            </a:r>
          </a:p>
          <a:p>
            <a:pPr algn="l"/>
            <a:r>
              <a:rPr lang="ka-GE" sz="2000" b="1" dirty="0" smtClean="0"/>
              <a:t>სტუდენტი: </a:t>
            </a:r>
            <a:r>
              <a:rPr lang="ka-GE" sz="2000" dirty="0" smtClean="0"/>
              <a:t>ია მამუკაშვილი </a:t>
            </a:r>
          </a:p>
          <a:p>
            <a:pPr algn="l"/>
            <a:r>
              <a:rPr lang="ka-GE" sz="2000" b="1" dirty="0" smtClean="0"/>
              <a:t>ხელმძღვანელი : </a:t>
            </a:r>
            <a:r>
              <a:rPr lang="ka-GE" sz="2000" dirty="0"/>
              <a:t>ასისტ. პროფესორი ნინო </a:t>
            </a:r>
            <a:r>
              <a:rPr lang="ka-GE" sz="2000" dirty="0" smtClean="0"/>
              <a:t>თაყაიშვილი</a:t>
            </a:r>
          </a:p>
          <a:p>
            <a:pPr algn="l"/>
            <a:r>
              <a:rPr lang="ka-GE" sz="2000" dirty="0"/>
              <a:t> </a:t>
            </a:r>
            <a:r>
              <a:rPr lang="ka-GE" sz="2000" dirty="0" smtClean="0"/>
              <a:t>                              ქიმიის </a:t>
            </a:r>
            <a:r>
              <a:rPr lang="ka-GE" sz="2000" dirty="0"/>
              <a:t>დოქტორი ნუნუ ლაბარტყავა</a:t>
            </a:r>
            <a:endParaRPr lang="en-US" sz="2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9" y="374196"/>
            <a:ext cx="3176526" cy="317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46743" cy="672105"/>
          </a:xfrm>
        </p:spPr>
        <p:txBody>
          <a:bodyPr>
            <a:normAutofit fontScale="90000"/>
          </a:bodyPr>
          <a:lstStyle/>
          <a:p>
            <a:r>
              <a:rPr lang="ka-GE" sz="2000" b="1" dirty="0"/>
              <a:t>მონაცემები საკალიბრო გრაფიკის ასაგებად (სტანდარტი 10 მკგ/მლ </a:t>
            </a:r>
            <a:r>
              <a:rPr lang="en-US" sz="2000" b="1" dirty="0"/>
              <a:t>Fe</a:t>
            </a:r>
            <a:r>
              <a:rPr lang="en-US" sz="2000" b="1" baseline="30000" dirty="0"/>
              <a:t>3+</a:t>
            </a:r>
            <a:r>
              <a:rPr lang="en-US" sz="2000" b="1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050051"/>
              </p:ext>
            </p:extLst>
          </p:nvPr>
        </p:nvGraphicFramePr>
        <p:xfrm>
          <a:off x="505075" y="1037230"/>
          <a:ext cx="6195976" cy="12828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8235"/>
                <a:gridCol w="815686"/>
                <a:gridCol w="813744"/>
                <a:gridCol w="1400261"/>
                <a:gridCol w="932212"/>
                <a:gridCol w="765838"/>
              </a:tblGrid>
              <a:tr h="32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სტანდარტი, მლ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  </a:t>
                      </a:r>
                      <a:r>
                        <a:rPr lang="en-US" sz="1100">
                          <a:effectLst/>
                        </a:rPr>
                        <a:t>Fe</a:t>
                      </a:r>
                      <a:r>
                        <a:rPr lang="en-US" sz="1100" baseline="30000">
                          <a:effectLst/>
                        </a:rPr>
                        <a:t>3+</a:t>
                      </a:r>
                      <a:r>
                        <a:rPr lang="en-US" sz="1100">
                          <a:effectLst/>
                        </a:rPr>
                        <a:t>, </a:t>
                      </a:r>
                      <a:r>
                        <a:rPr lang="ka-GE" sz="1100">
                          <a:effectLst/>
                        </a:rPr>
                        <a:t>მკგ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სტანდარტი, მლ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Fe</a:t>
                      </a:r>
                      <a:r>
                        <a:rPr lang="en-US" sz="1100" baseline="30000">
                          <a:effectLst/>
                        </a:rPr>
                        <a:t>3+</a:t>
                      </a:r>
                      <a:r>
                        <a:rPr lang="en-US" sz="1100">
                          <a:effectLst/>
                        </a:rPr>
                        <a:t>, </a:t>
                      </a:r>
                      <a:r>
                        <a:rPr lang="ka-GE" sz="1100">
                          <a:effectLst/>
                        </a:rPr>
                        <a:t>მკგ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86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    0,0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0,0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&lt;0.01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          3,0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0,43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    0,5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5,0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0,08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    </a:t>
                      </a:r>
                      <a:r>
                        <a:rPr lang="ka-GE" sz="1100">
                          <a:effectLst/>
                        </a:rPr>
                        <a:t>4</a:t>
                      </a:r>
                      <a:r>
                        <a:rPr lang="en-US" sz="1100">
                          <a:effectLst/>
                        </a:rPr>
                        <a:t>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</a:t>
                      </a:r>
                      <a:r>
                        <a:rPr lang="ka-GE" sz="1100">
                          <a:effectLst/>
                        </a:rPr>
                        <a:t>4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0,6</a:t>
                      </a: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4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    1,0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0,15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          5,0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      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    0,76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5079"/>
            <a:ext cx="4114800" cy="3322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768753" y="5506924"/>
            <a:ext cx="6096000" cy="8836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1000"/>
              </a:spcAft>
            </a:pPr>
            <a:r>
              <a:rPr lang="ka-G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ნახ</a:t>
            </a: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. 1. საკალიბრო გრაფიკი </a:t>
            </a:r>
            <a:r>
              <a:rPr lang="en-US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30000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ka-GE" dirty="0">
                <a:ea typeface="Times New Roman" panose="02020603050405020304" pitchFamily="18" charset="0"/>
                <a:cs typeface="Times New Roman" panose="02020603050405020304" pitchFamily="18" charset="0"/>
              </a:rPr>
              <a:t>-ის ფოტომეტრული განსაზღვრისათვის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6414" y="6067399"/>
            <a:ext cx="1176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30000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a-GE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მკგ</a:t>
            </a:r>
            <a:r>
              <a:rPr lang="ka-GE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12" y="13311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ka-GE" sz="2200" dirty="0"/>
              <a:t>მონაცემები საკალიბრო გრაფიკის ასაგებად (სტანდარტი 10 მკგ/მლ </a:t>
            </a:r>
            <a:r>
              <a:rPr lang="en-US" sz="2200" dirty="0"/>
              <a:t>Cu</a:t>
            </a:r>
            <a:r>
              <a:rPr lang="en-US" sz="2200" baseline="30000" dirty="0"/>
              <a:t>2+</a:t>
            </a:r>
            <a:r>
              <a:rPr lang="en-US" sz="2200" dirty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951975"/>
              </p:ext>
            </p:extLst>
          </p:nvPr>
        </p:nvGraphicFramePr>
        <p:xfrm>
          <a:off x="155812" y="1458676"/>
          <a:ext cx="4320653" cy="2007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9148"/>
                <a:gridCol w="1056627"/>
                <a:gridCol w="1210455"/>
                <a:gridCol w="994423"/>
              </a:tblGrid>
              <a:tr h="532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Cu</a:t>
                      </a:r>
                      <a:r>
                        <a:rPr lang="en-US" sz="1200" baseline="30000" dirty="0">
                          <a:effectLst/>
                        </a:rPr>
                        <a:t>2+</a:t>
                      </a:r>
                      <a:r>
                        <a:rPr lang="en-US" sz="1100" dirty="0">
                          <a:effectLst/>
                        </a:rPr>
                        <a:t>, </a:t>
                      </a:r>
                      <a:r>
                        <a:rPr lang="ka-GE" sz="1100" dirty="0">
                          <a:effectLst/>
                        </a:rPr>
                        <a:t>მკგ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Cu</a:t>
                      </a:r>
                      <a:r>
                        <a:rPr lang="en-US" sz="1200" baseline="30000">
                          <a:effectLst/>
                        </a:rPr>
                        <a:t>2+</a:t>
                      </a:r>
                      <a:r>
                        <a:rPr lang="en-US" sz="1100">
                          <a:effectLst/>
                        </a:rPr>
                        <a:t>, </a:t>
                      </a:r>
                      <a:r>
                        <a:rPr lang="ka-GE" sz="1100">
                          <a:effectLst/>
                        </a:rPr>
                        <a:t>მკგ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0,0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0,05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5</a:t>
                      </a:r>
                      <a:r>
                        <a:rPr lang="ka-GE" sz="1100">
                          <a:effectLst/>
                        </a:rPr>
                        <a:t>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0,175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1</a:t>
                      </a:r>
                      <a:r>
                        <a:rPr lang="ka-GE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0,075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 10</a:t>
                      </a:r>
                      <a:r>
                        <a:rPr lang="ka-GE" sz="1100">
                          <a:effectLst/>
                        </a:rPr>
                        <a:t>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0,290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3</a:t>
                      </a:r>
                      <a:r>
                        <a:rPr lang="ka-GE" sz="1100">
                          <a:effectLst/>
                        </a:rPr>
                        <a:t>.</a:t>
                      </a: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0,125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 descr="C:\Users\User\Desktop\122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377" y="1815152"/>
            <a:ext cx="5428960" cy="390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022377" y="57838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საკალიბრო გრაფიკი სპილენძის ექსტრაქციულ-ფოტომეტრული მეთოდით განსაზღვრისათვის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57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032845" cy="1054242"/>
          </a:xfrm>
        </p:spPr>
        <p:txBody>
          <a:bodyPr>
            <a:normAutofit/>
          </a:bodyPr>
          <a:lstStyle/>
          <a:p>
            <a:r>
              <a:rPr lang="ka-GE" sz="1800" b="1" dirty="0"/>
              <a:t>მდ. მაშავერას სინჯებში მიკროელემენტების შემცველობა მგ/ლ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416386"/>
              </p:ext>
            </p:extLst>
          </p:nvPr>
        </p:nvGraphicFramePr>
        <p:xfrm>
          <a:off x="313897" y="1241948"/>
          <a:ext cx="7478975" cy="544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963"/>
                <a:gridCol w="1274988"/>
                <a:gridCol w="1274988"/>
                <a:gridCol w="1253148"/>
                <a:gridCol w="1250889"/>
                <a:gridCol w="1155999"/>
              </a:tblGrid>
              <a:tr h="41916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ნიმუში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მგ/ლ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ფოტომეტრული მეთოდით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ატომურ-აბსორბციული მეთოდით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0.0875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0.2389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0.2336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0.0875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9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0.0054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08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ზოგიერთი მიკროელემენტი მდინარე მაშავერაში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783955"/>
              </p:ext>
            </p:extLst>
          </p:nvPr>
        </p:nvGraphicFramePr>
        <p:xfrm>
          <a:off x="368489" y="1485975"/>
          <a:ext cx="7765576" cy="4095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5628"/>
                <a:gridCol w="1940575"/>
                <a:gridCol w="1940575"/>
                <a:gridCol w="1898798"/>
              </a:tblGrid>
              <a:tr h="58586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მიკროელემენტი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მგ/ლ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მინიმუმი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მაქსიმუმი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ზდკ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0.0875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2.98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0.0268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8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0.1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07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4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7543" y="0"/>
            <a:ext cx="7576457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 smtClean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marR="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ka-GE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დასკვნები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54" y="1662545"/>
            <a:ext cx="11910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a-GE" dirty="0" smtClean="0"/>
              <a:t>ექსპერიმენტით </a:t>
            </a:r>
            <a:r>
              <a:rPr lang="ka-GE" dirty="0"/>
              <a:t>მიღებული შედეგების საფუძველზე ნაჩვენებია, მდინარე მაშავერას მინერალიზაცია სეზონურ ცვალებადობასთან ერთად იცვლება. კერძოდ, ზამთარში მინერალიზაცია უფრო დაბალია, ვიდრე გაზაფხულზე და ზაფხულში. მდინარის მინერალიზაციის მატებასთან ერთად კარბონატული კლასის წყლები გადადის კარბონატულ-სულფატურში და სულფატურში</a:t>
            </a:r>
            <a:r>
              <a:rPr lang="ka-GE" dirty="0" smtClean="0"/>
              <a:t>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 smtClean="0"/>
              <a:t> </a:t>
            </a:r>
            <a:r>
              <a:rPr lang="ka-GE" dirty="0" smtClean="0"/>
              <a:t>2</a:t>
            </a:r>
            <a:r>
              <a:rPr lang="ka-GE" dirty="0"/>
              <a:t>. მაღალი მინერალიზაციით გამოირჩევა ზაფხულში ბოლნისში მჟავე წყლებთან აღებული მდინარის სინჯი - 14</a:t>
            </a:r>
            <a:r>
              <a:rPr lang="en-US" dirty="0"/>
              <a:t>73</a:t>
            </a:r>
            <a:r>
              <a:rPr lang="ka-GE" dirty="0"/>
              <a:t>.</a:t>
            </a:r>
            <a:r>
              <a:rPr lang="en-US" dirty="0"/>
              <a:t>6 </a:t>
            </a:r>
            <a:r>
              <a:rPr lang="ka-GE" dirty="0"/>
              <a:t>მგ/ლ</a:t>
            </a:r>
            <a:r>
              <a:rPr lang="ka-GE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ka-GE" dirty="0"/>
              <a:t>3. სპილენძის შემცველობა მდინარე მაშავერას სინჯებში იცვლება 2.98-3.9 მგ/ლ ფარგლებში, რაც 3-3.9-ჯერ აღემატება ზედაპირულ წყლებში სპილენძის ზდკ-ს (1მგ/ლ</a:t>
            </a:r>
            <a:r>
              <a:rPr lang="ka-GE" dirty="0" smtClean="0"/>
              <a:t>).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  <a:r>
              <a:rPr lang="ka-GE" dirty="0"/>
              <a:t>. კაზრეთში მადნეულის სამთო-გამამდიდრებელ კომბინატთან ახლოს აღებულ მდინარის სინჯებში მანგანუმის შემცველობა ზღვრულ დასაშვებ კონცენტაციაზე (0.1 მგ/ლ) ორჯერ უფრო მაღალი აღმოჩნდა (0.2 მგ/ლ).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4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41427"/>
            <a:ext cx="8940140" cy="1309296"/>
          </a:xfrm>
        </p:spPr>
        <p:txBody>
          <a:bodyPr/>
          <a:lstStyle/>
          <a:p>
            <a:r>
              <a:rPr lang="ka-GE" dirty="0" smtClean="0"/>
              <a:t>გმადლობთ ყურადღებისთვის </a:t>
            </a:r>
            <a:r>
              <a:rPr lang="ka-GE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6866" y="0"/>
            <a:ext cx="4322619" cy="938151"/>
          </a:xfrm>
        </p:spPr>
        <p:txBody>
          <a:bodyPr>
            <a:normAutofit/>
          </a:bodyPr>
          <a:lstStyle/>
          <a:p>
            <a:r>
              <a:rPr lang="ka-GE" sz="3600" dirty="0" smtClean="0"/>
              <a:t>კვლევის მიზანი 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3" y="938151"/>
            <a:ext cx="3983584" cy="2655722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24" y="3883416"/>
            <a:ext cx="4304816" cy="23945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775988"/>
            <a:ext cx="4285396" cy="2856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83" y="3815848"/>
            <a:ext cx="4174654" cy="23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2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84" y="175346"/>
            <a:ext cx="4310835" cy="57477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45" y="175346"/>
            <a:ext cx="2810330" cy="6245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61264" y="1697695"/>
            <a:ext cx="6305267" cy="290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7" y="0"/>
            <a:ext cx="3690298" cy="82006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13" y="129275"/>
            <a:ext cx="5046544" cy="67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21" y="3398293"/>
            <a:ext cx="5976488" cy="2756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8" y="3398293"/>
            <a:ext cx="5973667" cy="2756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9" y="286603"/>
            <a:ext cx="5618796" cy="25930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2" y="451924"/>
            <a:ext cx="5486400" cy="25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51" y="569842"/>
            <a:ext cx="6395113" cy="330911"/>
          </a:xfrm>
        </p:spPr>
        <p:txBody>
          <a:bodyPr>
            <a:normAutofit fontScale="90000"/>
          </a:bodyPr>
          <a:lstStyle/>
          <a:p>
            <a:r>
              <a:rPr lang="ka-GE" sz="2200" dirty="0"/>
              <a:t>მდინარე მაშავერას სინჯების აღების ადგილები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857710"/>
              </p:ext>
            </p:extLst>
          </p:nvPr>
        </p:nvGraphicFramePr>
        <p:xfrm>
          <a:off x="2060813" y="900750"/>
          <a:ext cx="7124130" cy="5957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202"/>
                <a:gridCol w="2374964"/>
                <a:gridCol w="2374964"/>
              </a:tblGrid>
              <a:tr h="283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სინჯი 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აღების ადგილი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თარიღი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სოფელი ჯავახი (წისქვილებთან)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23.01.2021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ბოლნისი, რაჭის უბანი (მჟავე წყლებთან)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23.01.2021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სოფელი ჯავახი (წისქვილებთან)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07.03.2021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ბოლნისი, რაჭის უბანი (მჟავე წყლებთან)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07.03.2021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კაზრეთის შესასვლელი (არემჯიდან </a:t>
                      </a:r>
                      <a:r>
                        <a:rPr lang="en-US" sz="1200">
                          <a:effectLst/>
                        </a:rPr>
                        <a:t>600 მ </a:t>
                      </a:r>
                      <a:r>
                        <a:rPr lang="ka-GE" sz="1200">
                          <a:effectLst/>
                        </a:rPr>
                        <a:t>)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07.03.2021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კაზრეთის შესასვლელი  (არემჯიდან 700 </a:t>
                      </a:r>
                      <a:r>
                        <a:rPr lang="en-US" sz="1200">
                          <a:effectLst/>
                        </a:rPr>
                        <a:t>მ </a:t>
                      </a:r>
                      <a:r>
                        <a:rPr lang="ka-GE" sz="1200">
                          <a:effectLst/>
                        </a:rPr>
                        <a:t>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07.03.2021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სოფელი ჯავახი (წისქვილებთან)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10.06.2021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ბოლნისი, რაჭის უბანი (მჟავე წყლებთან)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10.06.2021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კაზრეთის შესასვლელი (არემჯიდან </a:t>
                      </a:r>
                      <a:r>
                        <a:rPr lang="en-US" sz="1200">
                          <a:effectLst/>
                        </a:rPr>
                        <a:t>600 მ </a:t>
                      </a:r>
                      <a:r>
                        <a:rPr lang="ka-GE" sz="1200">
                          <a:effectLst/>
                        </a:rPr>
                        <a:t>)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10.06.2021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  <a:tr h="5673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>
                          <a:effectLst/>
                        </a:rPr>
                        <a:t>კაზრეთის შესასვლელი  (არემჯიდან 700 </a:t>
                      </a:r>
                      <a:r>
                        <a:rPr lang="en-US" sz="1200">
                          <a:effectLst/>
                        </a:rPr>
                        <a:t>მ </a:t>
                      </a:r>
                      <a:r>
                        <a:rPr lang="ka-GE" sz="1200">
                          <a:effectLst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dirty="0">
                          <a:effectLst/>
                        </a:rPr>
                        <a:t>10.06.2021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15" y="528898"/>
            <a:ext cx="5303293" cy="535627"/>
          </a:xfrm>
        </p:spPr>
        <p:txBody>
          <a:bodyPr>
            <a:normAutofit fontScale="90000"/>
          </a:bodyPr>
          <a:lstStyle/>
          <a:p>
            <a:r>
              <a:rPr lang="ka-GE" sz="2000" dirty="0"/>
              <a:t>მდინარე მაშავერას ქიმიური შედგენილობა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1187"/>
              </p:ext>
            </p:extLst>
          </p:nvPr>
        </p:nvGraphicFramePr>
        <p:xfrm>
          <a:off x="286604" y="873454"/>
          <a:ext cx="7588157" cy="5868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574"/>
                <a:gridCol w="990333"/>
                <a:gridCol w="757992"/>
                <a:gridCol w="764583"/>
                <a:gridCol w="764583"/>
                <a:gridCol w="757992"/>
                <a:gridCol w="757992"/>
                <a:gridCol w="767054"/>
                <a:gridCol w="767054"/>
              </a:tblGrid>
              <a:tr h="57883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სინჯი 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pH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მგ/ლ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8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 Cl</a:t>
                      </a:r>
                      <a:r>
                        <a:rPr lang="ka-GE" sz="1100" baseline="300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SO</a:t>
                      </a:r>
                      <a:r>
                        <a:rPr lang="ka-GE" sz="1100" baseline="-25000">
                          <a:effectLst/>
                        </a:rPr>
                        <a:t>4</a:t>
                      </a:r>
                      <a:r>
                        <a:rPr lang="ka-GE" sz="1100" baseline="30000">
                          <a:effectLst/>
                        </a:rPr>
                        <a:t>2-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HCO</a:t>
                      </a:r>
                      <a:r>
                        <a:rPr lang="ka-GE" sz="1100" baseline="-25000">
                          <a:effectLst/>
                        </a:rPr>
                        <a:t>3</a:t>
                      </a:r>
                      <a:r>
                        <a:rPr lang="ka-GE" sz="1100" baseline="300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Na</a:t>
                      </a:r>
                      <a:r>
                        <a:rPr lang="ka-GE" sz="1100" baseline="30000">
                          <a:effectLst/>
                        </a:rPr>
                        <a:t>+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Ca</a:t>
                      </a:r>
                      <a:r>
                        <a:rPr lang="ka-GE" sz="1100" baseline="30000">
                          <a:effectLst/>
                        </a:rPr>
                        <a:t>2+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Mg</a:t>
                      </a:r>
                      <a:r>
                        <a:rPr lang="ka-GE" sz="1100" baseline="30000">
                          <a:effectLst/>
                        </a:rPr>
                        <a:t>2+</a:t>
                      </a:r>
                      <a:r>
                        <a:rPr lang="ka-GE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 </a:t>
                      </a:r>
                      <a:r>
                        <a:rPr lang="en-US" sz="1100">
                          <a:effectLst/>
                        </a:rPr>
                        <a:t>Σ</a:t>
                      </a:r>
                      <a:r>
                        <a:rPr lang="ka-GE" sz="1100">
                          <a:effectLst/>
                        </a:rPr>
                        <a:t>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7.55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104.92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154.38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7.68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22.72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233.33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253.76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96.14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73.6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21.89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701.44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7.68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8.52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124.44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17.16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7.54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196.73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35.5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361.12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244.26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41.83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1460.71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8.13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51.52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480.72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8.06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248.88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54.28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49.6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487.88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9.94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16.33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8.1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199.37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1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36.2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660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245.41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42.0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1473.61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58.19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50.0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504.59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09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15.0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57.96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50.0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504.46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0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38" y="174057"/>
            <a:ext cx="7637060" cy="931411"/>
          </a:xfrm>
        </p:spPr>
        <p:txBody>
          <a:bodyPr>
            <a:normAutofit/>
          </a:bodyPr>
          <a:lstStyle/>
          <a:p>
            <a:r>
              <a:rPr lang="ka-GE" sz="1800" dirty="0" smtClean="0"/>
              <a:t>მდინარე </a:t>
            </a:r>
            <a:r>
              <a:rPr lang="ka-GE" sz="1800" dirty="0" smtClean="0"/>
              <a:t>მაშავერას ჰიდროქიმიური ანალიზის ( მთავარი იონები ) შედეგების დამუშავება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32887"/>
              </p:ext>
            </p:extLst>
          </p:nvPr>
        </p:nvGraphicFramePr>
        <p:xfrm>
          <a:off x="423081" y="1105468"/>
          <a:ext cx="7274257" cy="5377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103"/>
                <a:gridCol w="709897"/>
                <a:gridCol w="739376"/>
                <a:gridCol w="739376"/>
                <a:gridCol w="709101"/>
                <a:gridCol w="709101"/>
                <a:gridCol w="709101"/>
                <a:gridCol w="709101"/>
                <a:gridCol w="709101"/>
              </a:tblGrid>
              <a:tr h="5693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სინჯი 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მგ</a:t>
                      </a:r>
                      <a:r>
                        <a:rPr lang="en-US" sz="1100">
                          <a:effectLst/>
                        </a:rPr>
                        <a:t>-</a:t>
                      </a:r>
                      <a:r>
                        <a:rPr lang="ka-GE" sz="1100">
                          <a:effectLst/>
                        </a:rPr>
                        <a:t>ეკვ/ლ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3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>
                          <a:effectLst/>
                        </a:rPr>
                        <a:t> Cl</a:t>
                      </a:r>
                      <a:r>
                        <a:rPr lang="ka-GE" sz="1100" baseline="30000" dirty="0">
                          <a:effectLst/>
                        </a:rPr>
                        <a:t>–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SO</a:t>
                      </a:r>
                      <a:r>
                        <a:rPr lang="ka-GE" sz="1100" baseline="-25000">
                          <a:effectLst/>
                        </a:rPr>
                        <a:t>4</a:t>
                      </a:r>
                      <a:r>
                        <a:rPr lang="ka-GE" sz="1100" baseline="30000">
                          <a:effectLst/>
                        </a:rPr>
                        <a:t>2-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HCO</a:t>
                      </a:r>
                      <a:r>
                        <a:rPr lang="ka-GE" sz="1100" baseline="-25000">
                          <a:effectLst/>
                        </a:rPr>
                        <a:t>3</a:t>
                      </a:r>
                      <a:r>
                        <a:rPr lang="ka-GE" sz="1100" baseline="30000">
                          <a:effectLst/>
                        </a:rPr>
                        <a:t>–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ჯამი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Na</a:t>
                      </a:r>
                      <a:r>
                        <a:rPr lang="ka-GE" sz="1100" baseline="30000">
                          <a:effectLst/>
                        </a:rPr>
                        <a:t>+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Ca</a:t>
                      </a:r>
                      <a:r>
                        <a:rPr lang="ka-GE" sz="1100" baseline="30000">
                          <a:effectLst/>
                        </a:rPr>
                        <a:t>2+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Mg</a:t>
                      </a:r>
                      <a:r>
                        <a:rPr lang="ka-GE" sz="1100" baseline="30000">
                          <a:effectLst/>
                        </a:rPr>
                        <a:t>2+</a:t>
                      </a:r>
                      <a:r>
                        <a:rPr lang="ka-GE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ჯამი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0.139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4.86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4.18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3.68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9.66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1.22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             </a:t>
                      </a:r>
                      <a:r>
                        <a:rPr lang="en-US" sz="1100" dirty="0" smtClean="0">
                          <a:effectLst/>
                        </a:rPr>
                        <a:t>     </a:t>
                      </a:r>
                      <a:r>
                        <a:rPr lang="en-US" sz="11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13.54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10.62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3.44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20.46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1.76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4.08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0.28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0.31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0.68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13.75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10.67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20.67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0.42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1.78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38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 dirty="0" smtClean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0.42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2.29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ka-GE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6.81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2.5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1.79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6.81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755" y="269590"/>
            <a:ext cx="9943531" cy="781287"/>
          </a:xfrm>
        </p:spPr>
        <p:txBody>
          <a:bodyPr>
            <a:normAutofit/>
          </a:bodyPr>
          <a:lstStyle/>
          <a:p>
            <a:r>
              <a:rPr lang="en-US" sz="1800" dirty="0"/>
              <a:t> </a:t>
            </a:r>
            <a:r>
              <a:rPr lang="ka-GE" sz="1800" dirty="0"/>
              <a:t>მდინარე მაშავერას სინჯების დროებითი და მუდმივი სიხისტე (მგ-ეკვ/ლ). 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524541"/>
              </p:ext>
            </p:extLst>
          </p:nvPr>
        </p:nvGraphicFramePr>
        <p:xfrm>
          <a:off x="191070" y="1160060"/>
          <a:ext cx="5759354" cy="555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856"/>
                <a:gridCol w="1950749"/>
                <a:gridCol w="1950749"/>
              </a:tblGrid>
              <a:tr h="4628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სინჯი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სიხისტე მგ-ეკვ/ლ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2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დროებითი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მუდმივი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5.48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9.84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2.05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1.93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5.9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28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>
                          <a:effectLst/>
                        </a:rPr>
                        <a:t>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100" dirty="0">
                          <a:effectLst/>
                        </a:rPr>
                        <a:t>4.29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38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745</Words>
  <Application>Microsoft Office PowerPoint</Application>
  <PresentationFormat>Widescreen</PresentationFormat>
  <Paragraphs>434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Sylfaen</vt:lpstr>
      <vt:lpstr>Times New Roman</vt:lpstr>
      <vt:lpstr>Wingdings</vt:lpstr>
      <vt:lpstr>Office Theme</vt:lpstr>
      <vt:lpstr>ივანე ჯავახიშვილის სახელობის თბილისის სახელმწიფო უნივერსიტეტი </vt:lpstr>
      <vt:lpstr>კვლევის მიზანი </vt:lpstr>
      <vt:lpstr>PowerPoint Presentation</vt:lpstr>
      <vt:lpstr>PowerPoint Presentation</vt:lpstr>
      <vt:lpstr>PowerPoint Presentation</vt:lpstr>
      <vt:lpstr>მდინარე მაშავერას სინჯების აღების ადგილები </vt:lpstr>
      <vt:lpstr>მდინარე მაშავერას ქიმიური შედგენილობა </vt:lpstr>
      <vt:lpstr>მდინარე მაშავერას ჰიდროქიმიური ანალიზის ( მთავარი იონები ) შედეგების დამუშავება</vt:lpstr>
      <vt:lpstr> მდინარე მაშავერას სინჯების დროებითი და მუდმივი სიხისტე (მგ-ეკვ/ლ). </vt:lpstr>
      <vt:lpstr>მონაცემები საკალიბრო გრაფიკის ასაგებად (სტანდარტი 10 მკგ/მლ Fe3+) </vt:lpstr>
      <vt:lpstr> მონაცემები საკალიბრო გრაფიკის ასაგებად (სტანდარტი 10 მკგ/მლ Cu2+) </vt:lpstr>
      <vt:lpstr>მდ. მაშავერას სინჯებში მიკროელემენტების შემცველობა მგ/ლ </vt:lpstr>
      <vt:lpstr>ზოგიერთი მიკროელემენტი მდინარე მაშავერაში </vt:lpstr>
      <vt:lpstr>PowerPoint Presentation</vt:lpstr>
      <vt:lpstr>გმადლობთ ყურადღებისთვის 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ივანე ჯავახიშვილის სახელობის თბილისის სახელმწიფო უნივერსიტეტი</dc:title>
  <dc:creator>natia</dc:creator>
  <cp:lastModifiedBy>natia</cp:lastModifiedBy>
  <cp:revision>19</cp:revision>
  <dcterms:created xsi:type="dcterms:W3CDTF">2021-06-11T16:04:55Z</dcterms:created>
  <dcterms:modified xsi:type="dcterms:W3CDTF">2021-06-12T18:29:40Z</dcterms:modified>
</cp:coreProperties>
</file>